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56" r:id="rId4"/>
    <p:sldId id="257" r:id="rId5"/>
    <p:sldId id="258" r:id="rId6"/>
    <p:sldId id="259" r:id="rId7"/>
    <p:sldId id="260" r:id="rId8"/>
    <p:sldId id="261"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107" d="100"/>
          <a:sy n="107" d="100"/>
        </p:scale>
        <p:origin x="16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04264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23201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45065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60131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39387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93F19F-318D-418C-ABE8-086E98A1D1BF}" type="datetimeFigureOut">
              <a:rPr lang="fr-FR" smtClean="0"/>
              <a:t>12/06/2020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57278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93F19F-318D-418C-ABE8-086E98A1D1BF}" type="datetimeFigureOut">
              <a:rPr lang="fr-FR" smtClean="0"/>
              <a:t>12/06/2020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8487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893F19F-318D-418C-ABE8-086E98A1D1BF}" type="datetimeFigureOut">
              <a:rPr lang="fr-FR" smtClean="0"/>
              <a:t>12/06/2020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274519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93F19F-318D-418C-ABE8-086E98A1D1BF}" type="datetimeFigureOut">
              <a:rPr lang="fr-FR" smtClean="0"/>
              <a:t>12/06/2020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238276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93F19F-318D-418C-ABE8-086E98A1D1BF}" type="datetimeFigureOut">
              <a:rPr lang="fr-FR" smtClean="0"/>
              <a:t>12/06/2020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220130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93F19F-318D-418C-ABE8-086E98A1D1BF}" type="datetimeFigureOut">
              <a:rPr lang="fr-FR" smtClean="0"/>
              <a:t>12/06/2020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126703-4B0B-4339-BE29-B9364C344EF3}" type="slidenum">
              <a:rPr lang="fr-FR" smtClean="0"/>
              <a:t>‹N°›</a:t>
            </a:fld>
            <a:endParaRPr lang="fr-FR"/>
          </a:p>
        </p:txBody>
      </p:sp>
    </p:spTree>
    <p:extLst>
      <p:ext uri="{BB962C8B-B14F-4D97-AF65-F5344CB8AC3E}">
        <p14:creationId xmlns:p14="http://schemas.microsoft.com/office/powerpoint/2010/main" val="193076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3F19F-318D-418C-ABE8-086E98A1D1BF}" type="datetimeFigureOut">
              <a:rPr lang="fr-FR" smtClean="0"/>
              <a:t>12/06/2020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26703-4B0B-4339-BE29-B9364C344EF3}" type="slidenum">
              <a:rPr lang="fr-FR" smtClean="0"/>
              <a:t>‹N°›</a:t>
            </a:fld>
            <a:endParaRPr lang="fr-FR"/>
          </a:p>
        </p:txBody>
      </p:sp>
    </p:spTree>
    <p:extLst>
      <p:ext uri="{BB962C8B-B14F-4D97-AF65-F5344CB8AC3E}">
        <p14:creationId xmlns:p14="http://schemas.microsoft.com/office/powerpoint/2010/main" val="304972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atherine.moreau@ac-nantes.f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cid:part1.5B0151E5.61FDC18E@ac-nantes.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watch/?v=990969627758495"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FeSDsmIeHA"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numeridanse.tv/videotheque-danse/waterproof?s"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odileduboc.com/spectacle/Projet-de-la-matiere-1993-"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aMk8q0aJyE"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umeridanse.tv/videotheque-danse/rouge?s"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umeridanse.tv/videotheque-danse/minuit-tentatives-dapproches-dun-point-de-suspension"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97925743"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cie-lamento.fr/portfolio/ruin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www.numeridanse.tv/videotheque-danse/le-lac-des-cygnes-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umeridanse.tv/videotheque-danse/la-mer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umeridanse.tv/videotheque-danse/partita-remontage-2016?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umeridanse.tv/videotheque-danse/ecran-somnambule?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DbWyFGdiAo"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MCV61Wa7x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 </a:t>
            </a:r>
            <a:br>
              <a:rPr lang="fr-FR" dirty="0"/>
            </a:br>
            <a:endParaRPr lang="fr-FR" dirty="0"/>
          </a:p>
        </p:txBody>
      </p:sp>
      <p:sp>
        <p:nvSpPr>
          <p:cNvPr id="3" name="Espace réservé du contenu 2"/>
          <p:cNvSpPr>
            <a:spLocks noGrp="1"/>
          </p:cNvSpPr>
          <p:nvPr>
            <p:ph idx="1"/>
          </p:nvPr>
        </p:nvSpPr>
        <p:spPr>
          <a:xfrm>
            <a:off x="0" y="27623"/>
            <a:ext cx="12192000" cy="683037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bodyPr>
          <a:lstStyle/>
          <a:p>
            <a:pPr marL="0" indent="0">
              <a:buNone/>
            </a:pPr>
            <a:endParaRPr lang="fr-FR" i="1" dirty="0" smtClean="0"/>
          </a:p>
          <a:p>
            <a:pPr marL="0" indent="0">
              <a:buNone/>
            </a:pPr>
            <a:r>
              <a:rPr lang="fr-FR" i="1" dirty="0" smtClean="0"/>
              <a:t> </a:t>
            </a:r>
            <a:r>
              <a:rPr lang="fr-FR" i="1" dirty="0" smtClean="0"/>
              <a:t>                                                         </a:t>
            </a:r>
            <a:r>
              <a:rPr lang="fr-FR" b="1" dirty="0" smtClean="0">
                <a:solidFill>
                  <a:srgbClr val="FF0000"/>
                </a:solidFill>
              </a:rPr>
              <a:t>Grandir </a:t>
            </a:r>
            <a:r>
              <a:rPr lang="fr-FR" b="1" dirty="0">
                <a:solidFill>
                  <a:srgbClr val="FF0000"/>
                </a:solidFill>
              </a:rPr>
              <a:t>avec la </a:t>
            </a:r>
            <a:r>
              <a:rPr lang="fr-FR" b="1" dirty="0" smtClean="0">
                <a:solidFill>
                  <a:srgbClr val="FF0000"/>
                </a:solidFill>
              </a:rPr>
              <a:t>danse </a:t>
            </a:r>
            <a:r>
              <a:rPr lang="fr-FR" b="1" dirty="0" smtClean="0">
                <a:solidFill>
                  <a:srgbClr val="FF0000"/>
                </a:solidFill>
              </a:rPr>
              <a:t>2017-2018</a:t>
            </a:r>
          </a:p>
          <a:p>
            <a:pPr marL="0" indent="0">
              <a:buNone/>
            </a:pPr>
            <a:r>
              <a:rPr lang="fr-FR" b="1" dirty="0">
                <a:solidFill>
                  <a:srgbClr val="FF0000"/>
                </a:solidFill>
              </a:rPr>
              <a:t> </a:t>
            </a:r>
            <a:r>
              <a:rPr lang="fr-FR" b="1" dirty="0" smtClean="0">
                <a:solidFill>
                  <a:srgbClr val="FF0000"/>
                </a:solidFill>
              </a:rPr>
              <a:t>                                                             </a:t>
            </a:r>
            <a:r>
              <a:rPr lang="fr-FR" dirty="0">
                <a:solidFill>
                  <a:srgbClr val="FF0000"/>
                </a:solidFill>
              </a:rPr>
              <a:t>L</a:t>
            </a:r>
            <a:r>
              <a:rPr lang="fr-FR" dirty="0" smtClean="0">
                <a:solidFill>
                  <a:srgbClr val="FF0000"/>
                </a:solidFill>
              </a:rPr>
              <a:t>’expérience </a:t>
            </a:r>
            <a:r>
              <a:rPr lang="fr-FR" dirty="0">
                <a:solidFill>
                  <a:srgbClr val="FF0000"/>
                </a:solidFill>
              </a:rPr>
              <a:t>du corps </a:t>
            </a:r>
            <a:r>
              <a:rPr lang="fr-FR" dirty="0" smtClean="0">
                <a:solidFill>
                  <a:srgbClr val="FF0000"/>
                </a:solidFill>
              </a:rPr>
              <a:t>sensible </a:t>
            </a:r>
            <a:endParaRPr lang="fr-FR" i="1" dirty="0" smtClean="0">
              <a:solidFill>
                <a:srgbClr val="FF0000"/>
              </a:solidFill>
            </a:endParaRPr>
          </a:p>
          <a:p>
            <a:pPr marL="0" indent="0">
              <a:buNone/>
            </a:pPr>
            <a:endParaRPr lang="fr-FR" i="1" dirty="0"/>
          </a:p>
          <a:p>
            <a:pPr marL="0" indent="0">
              <a:buNone/>
            </a:pPr>
            <a:r>
              <a:rPr lang="fr-FR" dirty="0" smtClean="0"/>
              <a:t>Poids</a:t>
            </a:r>
            <a:r>
              <a:rPr lang="fr-FR" dirty="0"/>
              <a:t>, gravité, appuis, équilibre / déséquilibre</a:t>
            </a:r>
            <a:r>
              <a:rPr lang="fr-FR" dirty="0" smtClean="0"/>
              <a:t>… </a:t>
            </a:r>
          </a:p>
          <a:p>
            <a:pPr marL="0" indent="0">
              <a:buNone/>
            </a:pPr>
            <a:endParaRPr lang="fr-FR" dirty="0"/>
          </a:p>
          <a:p>
            <a:pPr marL="0" indent="0">
              <a:buNone/>
            </a:pPr>
            <a:r>
              <a:rPr lang="fr-FR" dirty="0" smtClean="0"/>
              <a:t>Regard </a:t>
            </a:r>
            <a:r>
              <a:rPr lang="fr-FR" dirty="0"/>
              <a:t>sur quelques pièces et chorégraphes emblématiques </a:t>
            </a:r>
            <a:endParaRPr lang="fr-FR" dirty="0" smtClean="0"/>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smtClean="0"/>
          </a:p>
        </p:txBody>
      </p:sp>
      <p:graphicFrame>
        <p:nvGraphicFramePr>
          <p:cNvPr id="9" name="Tableau 8"/>
          <p:cNvGraphicFramePr>
            <a:graphicFrameLocks noGrp="1"/>
          </p:cNvGraphicFramePr>
          <p:nvPr>
            <p:extLst>
              <p:ext uri="{D42A27DB-BD31-4B8C-83A1-F6EECF244321}">
                <p14:modId xmlns:p14="http://schemas.microsoft.com/office/powerpoint/2010/main" val="836900119"/>
              </p:ext>
            </p:extLst>
          </p:nvPr>
        </p:nvGraphicFramePr>
        <p:xfrm>
          <a:off x="5738190" y="4689243"/>
          <a:ext cx="5772955" cy="1700543"/>
        </p:xfrm>
        <a:graphic>
          <a:graphicData uri="http://schemas.openxmlformats.org/drawingml/2006/table">
            <a:tbl>
              <a:tblPr firstRow="1" firstCol="1" bandRow="1">
                <a:tableStyleId>{5C22544A-7EE6-4342-B048-85BDC9FD1C3A}</a:tableStyleId>
              </a:tblPr>
              <a:tblGrid>
                <a:gridCol w="1561056">
                  <a:extLst>
                    <a:ext uri="{9D8B030D-6E8A-4147-A177-3AD203B41FA5}">
                      <a16:colId xmlns:a16="http://schemas.microsoft.com/office/drawing/2014/main" val="20000"/>
                    </a:ext>
                  </a:extLst>
                </a:gridCol>
                <a:gridCol w="4211899">
                  <a:extLst>
                    <a:ext uri="{9D8B030D-6E8A-4147-A177-3AD203B41FA5}">
                      <a16:colId xmlns:a16="http://schemas.microsoft.com/office/drawing/2014/main" val="20001"/>
                    </a:ext>
                  </a:extLst>
                </a:gridCol>
              </a:tblGrid>
              <a:tr h="1700543">
                <a:tc>
                  <a:txBody>
                    <a:bodyPr/>
                    <a:lstStyle/>
                    <a:p>
                      <a:pPr algn="ctr">
                        <a:lnSpc>
                          <a:spcPct val="107000"/>
                        </a:lnSpc>
                        <a:spcAft>
                          <a:spcPts val="0"/>
                        </a:spcAft>
                      </a:pPr>
                      <a:endPar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19050" marB="19050" anchor="ctr"/>
                </a:tc>
                <a:tc>
                  <a:txBody>
                    <a:bodyPr/>
                    <a:lstStyle/>
                    <a:p>
                      <a:pPr algn="l">
                        <a:lnSpc>
                          <a:spcPct val="107000"/>
                        </a:lnSpc>
                        <a:spcAft>
                          <a:spcPts val="0"/>
                        </a:spcAft>
                      </a:pPr>
                      <a:r>
                        <a:rPr lang="fr-FR" sz="1200" dirty="0">
                          <a:effectLst/>
                        </a:rPr>
                        <a:t> </a:t>
                      </a:r>
                    </a:p>
                    <a:p>
                      <a:pPr algn="l">
                        <a:lnSpc>
                          <a:spcPct val="107000"/>
                        </a:lnSpc>
                        <a:spcAft>
                          <a:spcPts val="0"/>
                        </a:spcAft>
                      </a:pPr>
                      <a:r>
                        <a:rPr lang="fr-FR" sz="1200" dirty="0">
                          <a:effectLst/>
                        </a:rPr>
                        <a:t>Catherine Moreau   Coordonnatrice académique  DAAC / PREAC </a:t>
                      </a:r>
                    </a:p>
                    <a:p>
                      <a:pPr algn="l">
                        <a:lnSpc>
                          <a:spcPct val="107000"/>
                        </a:lnSpc>
                        <a:spcAft>
                          <a:spcPts val="0"/>
                        </a:spcAft>
                      </a:pPr>
                      <a:r>
                        <a:rPr lang="fr-FR" sz="1200" dirty="0">
                          <a:effectLst/>
                        </a:rPr>
                        <a:t>Rectorat de Nantes</a:t>
                      </a:r>
                      <a:br>
                        <a:rPr lang="fr-FR" sz="1200" dirty="0">
                          <a:effectLst/>
                        </a:rPr>
                      </a:br>
                      <a:r>
                        <a:rPr lang="fr-FR" sz="1200" dirty="0">
                          <a:effectLst/>
                        </a:rPr>
                        <a:t>Délégation Académique à l’Éducation Artistique et à l'Action Culturelle (DAAC)</a:t>
                      </a:r>
                    </a:p>
                    <a:p>
                      <a:pPr algn="l">
                        <a:lnSpc>
                          <a:spcPct val="107000"/>
                        </a:lnSpc>
                        <a:spcAft>
                          <a:spcPts val="0"/>
                        </a:spcAft>
                      </a:pPr>
                      <a:r>
                        <a:rPr lang="fr-FR" sz="1200" dirty="0">
                          <a:effectLst/>
                        </a:rPr>
                        <a:t> </a:t>
                      </a:r>
                    </a:p>
                    <a:p>
                      <a:pPr algn="l">
                        <a:lnSpc>
                          <a:spcPct val="107000"/>
                        </a:lnSpc>
                        <a:spcAft>
                          <a:spcPts val="0"/>
                        </a:spcAft>
                      </a:pPr>
                      <a:r>
                        <a:rPr lang="fr-FR" sz="1200" dirty="0" smtClean="0">
                          <a:effectLst/>
                          <a:hlinkClick r:id="rId2"/>
                        </a:rPr>
                        <a:t>catherine.moreau@ac-nantes.fr</a:t>
                      </a:r>
                      <a:endParaRPr lang="fr-FR" sz="1200" dirty="0" smtClean="0">
                        <a:effectLst/>
                      </a:endParaRPr>
                    </a:p>
                    <a:p>
                      <a:pPr algn="l">
                        <a:lnSpc>
                          <a:spcPct val="107000"/>
                        </a:lnSpc>
                        <a:spcAft>
                          <a:spcPts val="0"/>
                        </a:spcAft>
                      </a:pPr>
                      <a:endPar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050" marR="19050" marT="19050" marB="19050"/>
                </a:tc>
                <a:extLst>
                  <a:ext uri="{0D108BD9-81ED-4DB2-BD59-A6C34878D82A}">
                    <a16:rowId xmlns:a16="http://schemas.microsoft.com/office/drawing/2014/main" val="10000"/>
                  </a:ext>
                </a:extLst>
              </a:tr>
            </a:tbl>
          </a:graphicData>
        </a:graphic>
      </p:graphicFrame>
      <p:pic>
        <p:nvPicPr>
          <p:cNvPr id="10" name="Picture 1" descr="cid:part1.5B0151E5.61FDC18E@ac-nantes.f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0" y="4780889"/>
            <a:ext cx="10382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693459" cy="1292711"/>
          </a:xfrm>
          <a:prstGeom prst="rect">
            <a:avLst/>
          </a:prstGeom>
        </p:spPr>
      </p:pic>
    </p:spTree>
    <p:extLst>
      <p:ext uri="{BB962C8B-B14F-4D97-AF65-F5344CB8AC3E}">
        <p14:creationId xmlns:p14="http://schemas.microsoft.com/office/powerpoint/2010/main" val="220330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0" y="362199"/>
            <a:ext cx="7340958" cy="50395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pPr>
              <a:lnSpc>
                <a:spcPct val="107000"/>
              </a:lnSpc>
              <a:spcAft>
                <a:spcPts val="800"/>
              </a:spcAft>
            </a:pPr>
            <a:r>
              <a:rPr lang="fr-FR" sz="2400" b="1" u="sng" dirty="0" err="1">
                <a:latin typeface="Calibri Light" panose="020F0302020204030204" pitchFamily="34" charset="0"/>
                <a:ea typeface="Calibri" panose="020F0502020204030204" pitchFamily="34" charset="0"/>
                <a:cs typeface="Times New Roman" panose="02020603050405020304" pitchFamily="18" charset="0"/>
              </a:rPr>
              <a:t>Trisha</a:t>
            </a:r>
            <a:r>
              <a:rPr lang="fr-FR" sz="2400" b="1" u="sng" dirty="0">
                <a:latin typeface="Calibri Light" panose="020F0302020204030204" pitchFamily="34" charset="0"/>
                <a:ea typeface="Calibri" panose="020F0502020204030204" pitchFamily="34" charset="0"/>
                <a:cs typeface="Times New Roman" panose="02020603050405020304" pitchFamily="18" charset="0"/>
              </a:rPr>
              <a:t> Brown</a:t>
            </a:r>
            <a:r>
              <a:rPr lang="fr-FR" sz="2400" dirty="0">
                <a:latin typeface="Calibri Light" panose="020F0302020204030204" pitchFamily="34" charset="0"/>
                <a:ea typeface="Calibri" panose="020F0502020204030204" pitchFamily="34" charset="0"/>
                <a:cs typeface="Times New Roman" panose="02020603050405020304" pitchFamily="18" charset="0"/>
              </a:rPr>
              <a:t> et le cycle des « </a:t>
            </a:r>
            <a:r>
              <a:rPr lang="fr-FR" sz="2400" dirty="0" err="1">
                <a:latin typeface="Calibri Light" panose="020F0302020204030204" pitchFamily="34" charset="0"/>
                <a:ea typeface="Calibri" panose="020F0502020204030204" pitchFamily="34" charset="0"/>
                <a:cs typeface="Times New Roman" panose="02020603050405020304" pitchFamily="18" charset="0"/>
              </a:rPr>
              <a:t>equipment</a:t>
            </a:r>
            <a:r>
              <a:rPr lang="fr-FR" sz="2400" dirty="0">
                <a:latin typeface="Calibri Light" panose="020F0302020204030204" pitchFamily="34" charset="0"/>
                <a:ea typeface="Calibri" panose="020F0502020204030204" pitchFamily="34" charset="0"/>
                <a:cs typeface="Times New Roman" panose="02020603050405020304" pitchFamily="18" charset="0"/>
              </a:rPr>
              <a:t> </a:t>
            </a:r>
            <a:r>
              <a:rPr lang="fr-FR" sz="2400" dirty="0" err="1">
                <a:latin typeface="Calibri Light" panose="020F0302020204030204" pitchFamily="34" charset="0"/>
                <a:ea typeface="Calibri" panose="020F0502020204030204" pitchFamily="34" charset="0"/>
                <a:cs typeface="Times New Roman" panose="02020603050405020304" pitchFamily="18" charset="0"/>
              </a:rPr>
              <a:t>pieces</a:t>
            </a:r>
            <a:r>
              <a:rPr lang="fr-FR" sz="2400" dirty="0">
                <a:latin typeface="Calibri Light" panose="020F0302020204030204" pitchFamily="34" charset="0"/>
                <a:ea typeface="Calibri" panose="020F0502020204030204" pitchFamily="34" charset="0"/>
                <a:cs typeface="Times New Roman" panose="02020603050405020304" pitchFamily="18" charset="0"/>
              </a:rPr>
              <a:t> »  1968-1971</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Pièces dansées </a:t>
            </a:r>
            <a:r>
              <a:rPr lang="fr-FR" sz="2400" dirty="0">
                <a:latin typeface="Calibri Light" panose="020F0302020204030204" pitchFamily="34" charset="0"/>
                <a:ea typeface="Calibri" panose="020F0502020204030204" pitchFamily="34" charset="0"/>
                <a:cs typeface="Times New Roman" panose="02020603050405020304" pitchFamily="18" charset="0"/>
              </a:rPr>
              <a:t>le plus souvent en extérieur ou dans des lieux non conventionnels. Les danseurs, en tenue de travail sont placés dans des conditions d’expérimentation, sur l’eau, les toits de Manhattan, suspendus aux façades ou aux troncs d’arbres, pour étudier : le rôle de la gravité dans des états d’apesanteur. </a:t>
            </a: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Elle </a:t>
            </a:r>
            <a:r>
              <a:rPr lang="fr-FR" sz="2400" dirty="0">
                <a:latin typeface="Calibri Light" panose="020F0302020204030204" pitchFamily="34" charset="0"/>
                <a:ea typeface="Calibri" panose="020F0502020204030204" pitchFamily="34" charset="0"/>
                <a:cs typeface="Times New Roman" panose="02020603050405020304" pitchFamily="18" charset="0"/>
              </a:rPr>
              <a:t>utilise divers supports externes : cordes, poulies, filets, câbles,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harnais, qui lui </a:t>
            </a:r>
            <a:r>
              <a:rPr lang="fr-FR" sz="2400" dirty="0">
                <a:latin typeface="Calibri Light" panose="020F0302020204030204" pitchFamily="34" charset="0"/>
                <a:ea typeface="Calibri" panose="020F0502020204030204" pitchFamily="34" charset="0"/>
                <a:cs typeface="Times New Roman" panose="02020603050405020304" pitchFamily="18" charset="0"/>
              </a:rPr>
              <a:t>permettent à travers les déplacements de provoquer une illusion de mouvement naturelle malgré l’action de la pesanteur.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606578" y="5217118"/>
            <a:ext cx="4585422" cy="369332"/>
          </a:xfrm>
          <a:prstGeom prst="rect">
            <a:avLst/>
          </a:prstGeom>
        </p:spPr>
        <p:txBody>
          <a:bodyPr wrap="none">
            <a:spAutoFit/>
          </a:bodyPr>
          <a:lstStyle/>
          <a:p>
            <a:r>
              <a:rPr lang="fr-FR" i="1" dirty="0" smtClean="0">
                <a:latin typeface="Calibri Light" panose="020F0302020204030204" pitchFamily="34" charset="0"/>
                <a:ea typeface="Calibri" panose="020F0502020204030204" pitchFamily="34" charset="0"/>
                <a:cs typeface="Times New Roman" panose="02020603050405020304" pitchFamily="18" charset="0"/>
              </a:rPr>
              <a:t>Man </a:t>
            </a:r>
            <a:r>
              <a:rPr lang="fr-FR" i="1" dirty="0" err="1" smtClean="0">
                <a:latin typeface="Calibri Light" panose="020F0302020204030204" pitchFamily="34" charset="0"/>
                <a:ea typeface="Calibri" panose="020F0502020204030204" pitchFamily="34" charset="0"/>
                <a:cs typeface="Times New Roman" panose="02020603050405020304" pitchFamily="18" charset="0"/>
              </a:rPr>
              <a:t>Walking</a:t>
            </a:r>
            <a:r>
              <a:rPr lang="fr-FR" i="1" dirty="0" smtClean="0">
                <a:latin typeface="Calibri Light" panose="020F0302020204030204" pitchFamily="34" charset="0"/>
                <a:ea typeface="Calibri" panose="020F0502020204030204" pitchFamily="34" charset="0"/>
                <a:cs typeface="Times New Roman" panose="02020603050405020304" pitchFamily="18" charset="0"/>
              </a:rPr>
              <a:t> </a:t>
            </a:r>
            <a:r>
              <a:rPr lang="fr-FR" i="1" dirty="0">
                <a:latin typeface="Calibri Light" panose="020F0302020204030204" pitchFamily="34" charset="0"/>
                <a:ea typeface="Calibri" panose="020F0502020204030204" pitchFamily="34" charset="0"/>
                <a:cs typeface="Times New Roman" panose="02020603050405020304" pitchFamily="18" charset="0"/>
              </a:rPr>
              <a:t>down the </a:t>
            </a:r>
            <a:r>
              <a:rPr lang="fr-FR" i="1" dirty="0" err="1">
                <a:latin typeface="Calibri Light" panose="020F0302020204030204" pitchFamily="34" charset="0"/>
                <a:ea typeface="Calibri" panose="020F0502020204030204" pitchFamily="34" charset="0"/>
                <a:cs typeface="Times New Roman" panose="02020603050405020304" pitchFamily="18" charset="0"/>
              </a:rPr>
              <a:t>side</a:t>
            </a:r>
            <a:r>
              <a:rPr lang="fr-FR" i="1" dirty="0">
                <a:latin typeface="Calibri Light" panose="020F0302020204030204" pitchFamily="34" charset="0"/>
                <a:ea typeface="Calibri" panose="020F0502020204030204" pitchFamily="34" charset="0"/>
                <a:cs typeface="Times New Roman" panose="02020603050405020304" pitchFamily="18" charset="0"/>
              </a:rPr>
              <a:t> of a building,</a:t>
            </a:r>
            <a:r>
              <a:rPr lang="fr-FR" dirty="0">
                <a:latin typeface="Calibri Light" panose="020F0302020204030204" pitchFamily="34" charset="0"/>
                <a:ea typeface="Calibri" panose="020F0502020204030204" pitchFamily="34" charset="0"/>
                <a:cs typeface="Times New Roman" panose="02020603050405020304" pitchFamily="18" charset="0"/>
              </a:rPr>
              <a:t> 1970 </a:t>
            </a:r>
            <a:endParaRPr lang="fr-FR" dirty="0"/>
          </a:p>
        </p:txBody>
      </p:sp>
      <p:pic>
        <p:nvPicPr>
          <p:cNvPr id="5122" name="Picture 2" descr="Trisha Brown (1936-2017) | Fri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933" y="158728"/>
            <a:ext cx="3327074" cy="49348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6670" y="5884503"/>
            <a:ext cx="5588966" cy="369332"/>
          </a:xfrm>
          <a:prstGeom prst="rect">
            <a:avLst/>
          </a:prstGeom>
        </p:spPr>
        <p:txBody>
          <a:bodyPr wrap="none">
            <a:spAutoFit/>
          </a:bodyPr>
          <a:lstStyle/>
          <a:p>
            <a:r>
              <a:rPr lang="fr-FR" dirty="0">
                <a:hlinkClick r:id="rId3"/>
              </a:rPr>
              <a:t>https://www.facebook.com/watch/?v=990969627758495</a:t>
            </a:r>
            <a:endParaRPr lang="fr-FR" dirty="0"/>
          </a:p>
        </p:txBody>
      </p:sp>
    </p:spTree>
    <p:extLst>
      <p:ext uri="{BB962C8B-B14F-4D97-AF65-F5344CB8AC3E}">
        <p14:creationId xmlns:p14="http://schemas.microsoft.com/office/powerpoint/2010/main" val="227196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25" y="984599"/>
            <a:ext cx="5748271" cy="42317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pPr>
              <a:lnSpc>
                <a:spcPct val="107000"/>
              </a:lnSpc>
              <a:spcAft>
                <a:spcPts val="800"/>
              </a:spcAft>
            </a:pPr>
            <a:r>
              <a:rPr lang="fr-FR" sz="2400" b="1" u="sng" dirty="0">
                <a:latin typeface="Calibri Light" panose="020F0302020204030204" pitchFamily="34" charset="0"/>
                <a:ea typeface="Calibri" panose="020F0502020204030204" pitchFamily="34" charset="0"/>
                <a:cs typeface="Times New Roman" panose="02020603050405020304" pitchFamily="18" charset="0"/>
              </a:rPr>
              <a:t>Steve Paxton</a:t>
            </a:r>
            <a:r>
              <a:rPr lang="fr-FR" sz="2400" dirty="0">
                <a:latin typeface="Calibri Light" panose="020F0302020204030204" pitchFamily="34" charset="0"/>
                <a:ea typeface="Calibri" panose="020F0502020204030204" pitchFamily="34" charset="0"/>
                <a:cs typeface="Times New Roman" panose="02020603050405020304" pitchFamily="18" charset="0"/>
              </a:rPr>
              <a:t>, contact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improvisation</a:t>
            </a:r>
          </a:p>
          <a:p>
            <a:pP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Dialogue </a:t>
            </a:r>
            <a:r>
              <a:rPr lang="fr-FR" sz="2400" dirty="0">
                <a:latin typeface="Calibri Light" panose="020F0302020204030204" pitchFamily="34" charset="0"/>
                <a:ea typeface="Calibri" panose="020F0502020204030204" pitchFamily="34" charset="0"/>
                <a:cs typeface="Times New Roman" panose="02020603050405020304" pitchFamily="18" charset="0"/>
              </a:rPr>
              <a:t>physique à partir d’un point de contact entre deux partenaires, de partage de poids, d’ouverture à l’espace sphérique et d’ouverture à l’inconnu, de capacité à communiquer par le toucher et d’improviser en intégrant le jeu des forces physiques sur les masses en mouvement, de capacité à offrir un support et à en recevoir un.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PREAC Danse 2018 - Le Contact Improvisation : pratiqu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06" y="3507234"/>
            <a:ext cx="4876800" cy="32480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9498" y="5374891"/>
            <a:ext cx="5252464" cy="388696"/>
          </a:xfrm>
          <a:prstGeom prst="rect">
            <a:avLst/>
          </a:prstGeom>
        </p:spPr>
        <p:txBody>
          <a:bodyPr wrap="none">
            <a:spAutoFit/>
          </a:bodyPr>
          <a:lstStyle/>
          <a:p>
            <a:pPr>
              <a:lnSpc>
                <a:spcPct val="107000"/>
              </a:lnSpc>
              <a:spcAft>
                <a:spcPts val="800"/>
              </a:spcAft>
            </a:pPr>
            <a:r>
              <a:rPr lang="fr-FR" u="sng" dirty="0">
                <a:solidFill>
                  <a:srgbClr val="0563C1"/>
                </a:solidFill>
                <a:latin typeface="Calibri Light" panose="020F0302020204030204" pitchFamily="34" charset="0"/>
                <a:ea typeface="Calibri" panose="020F0502020204030204" pitchFamily="34" charset="0"/>
                <a:cs typeface="Times New Roman" panose="02020603050405020304" pitchFamily="18" charset="0"/>
                <a:hlinkClick r:id="rId3"/>
              </a:rPr>
              <a:t>https://www.youtube.com/watch?v=9FeSDsmIeHA</a:t>
            </a:r>
            <a:r>
              <a:rPr lang="fr-FR" dirty="0">
                <a:latin typeface="Calibri Light" panose="020F0302020204030204" pitchFamily="34" charset="0"/>
                <a:ea typeface="Calibri" panose="020F0502020204030204" pitchFamily="34" charset="0"/>
                <a:cs typeface="Times New Roman" panose="02020603050405020304" pitchFamily="18" charset="0"/>
              </a:rPr>
              <a:t>       </a:t>
            </a:r>
          </a:p>
        </p:txBody>
      </p:sp>
      <p:pic>
        <p:nvPicPr>
          <p:cNvPr id="6148" name="Picture 4" descr="Steve Paxton and The Current Vision of Movement – Chevet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643" y="257578"/>
            <a:ext cx="4592927" cy="306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8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5" y="1056068"/>
            <a:ext cx="6587043" cy="41466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pPr fontAlgn="base">
              <a:lnSpc>
                <a:spcPct val="107000"/>
              </a:lnSpc>
              <a:spcBef>
                <a:spcPts val="200"/>
              </a:spcBef>
              <a:spcAft>
                <a:spcPts val="0"/>
              </a:spcAft>
            </a:pPr>
            <a:r>
              <a:rPr lang="fr-FR" sz="2400" u="sng" dirty="0">
                <a:latin typeface="Calibri Light" panose="020F0302020204030204" pitchFamily="34" charset="0"/>
                <a:ea typeface="Times New Roman" panose="02020603050405020304" pitchFamily="18" charset="0"/>
                <a:cs typeface="Calibri Light" panose="020F0302020204030204" pitchFamily="34" charset="0"/>
              </a:rPr>
              <a:t>Daniel </a:t>
            </a:r>
            <a:r>
              <a:rPr lang="fr-FR" sz="2400" u="sng" dirty="0" err="1" smtClean="0">
                <a:latin typeface="Calibri Light" panose="020F0302020204030204" pitchFamily="34" charset="0"/>
                <a:ea typeface="Times New Roman" panose="02020603050405020304" pitchFamily="18" charset="0"/>
                <a:cs typeface="Calibri Light" panose="020F0302020204030204" pitchFamily="34" charset="0"/>
              </a:rPr>
              <a:t>Larrieu</a:t>
            </a:r>
            <a:r>
              <a:rPr lang="fr-FR" sz="2400" u="sng" dirty="0" smtClean="0">
                <a:latin typeface="Calibri Light" panose="020F0302020204030204" pitchFamily="34" charset="0"/>
                <a:ea typeface="Times New Roman" panose="02020603050405020304" pitchFamily="18" charset="0"/>
                <a:cs typeface="Calibri Light" panose="020F0302020204030204" pitchFamily="34" charset="0"/>
              </a:rPr>
              <a:t>, </a:t>
            </a:r>
            <a:r>
              <a:rPr lang="fr-FR" sz="2400" i="1" u="sng" dirty="0" smtClean="0">
                <a:latin typeface="Calibri Light" panose="020F0302020204030204" pitchFamily="34" charset="0"/>
                <a:ea typeface="Times New Roman" panose="02020603050405020304" pitchFamily="18" charset="0"/>
                <a:cs typeface="Calibri Light" panose="020F0302020204030204" pitchFamily="34" charset="0"/>
              </a:rPr>
              <a:t>Waterproof</a:t>
            </a:r>
          </a:p>
          <a:p>
            <a:pPr fontAlgn="base">
              <a:lnSpc>
                <a:spcPct val="107000"/>
              </a:lnSpc>
              <a:spcBef>
                <a:spcPts val="200"/>
              </a:spcBef>
              <a:spcAft>
                <a:spcPts val="0"/>
              </a:spcAft>
            </a:pPr>
            <a:endParaRPr lang="fr-FR" sz="2400" b="1" u="sng" dirty="0">
              <a:solidFill>
                <a:srgbClr val="2E74B5"/>
              </a:solidFill>
              <a:latin typeface="Calibri Light" panose="020F0302020204030204" pitchFamily="34" charset="0"/>
              <a:ea typeface="Times New Roman" panose="02020603050405020304" pitchFamily="18" charset="0"/>
              <a:cs typeface="Calibri Light" panose="020F0302020204030204" pitchFamily="34" charset="0"/>
            </a:endParaRPr>
          </a:p>
          <a:p>
            <a:pPr fontAlgn="base">
              <a:lnSpc>
                <a:spcPct val="107000"/>
              </a:lnSpc>
              <a:spcBef>
                <a:spcPts val="200"/>
              </a:spcBef>
              <a:spcAft>
                <a:spcPts val="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La </a:t>
            </a:r>
            <a:r>
              <a:rPr lang="fr-FR" sz="2400" dirty="0">
                <a:latin typeface="Calibri Light" panose="020F0302020204030204" pitchFamily="34" charset="0"/>
                <a:ea typeface="Calibri" panose="020F0502020204030204" pitchFamily="34" charset="0"/>
                <a:cs typeface="Times New Roman" panose="02020603050405020304" pitchFamily="18" charset="0"/>
              </a:rPr>
              <a:t>scène est devenue eau, les danseurs, amphibies. Les corps évoluent, comme en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apesanteur.</a:t>
            </a:r>
          </a:p>
          <a:p>
            <a:pPr fontAlgn="base">
              <a:lnSpc>
                <a:spcPct val="107000"/>
              </a:lnSpc>
              <a:spcBef>
                <a:spcPts val="200"/>
              </a:spcBef>
              <a:spcAft>
                <a:spcPts val="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fontAlgn="base">
              <a:lnSpc>
                <a:spcPct val="107000"/>
              </a:lnSpc>
              <a:spcBef>
                <a:spcPts val="200"/>
              </a:spcBef>
              <a:spcAft>
                <a:spcPts val="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Chorégraphie </a:t>
            </a:r>
            <a:r>
              <a:rPr lang="fr-FR" sz="2400" dirty="0">
                <a:latin typeface="Calibri Light" panose="020F0302020204030204" pitchFamily="34" charset="0"/>
                <a:ea typeface="Calibri" panose="020F0502020204030204" pitchFamily="34" charset="0"/>
                <a:cs typeface="Times New Roman" panose="02020603050405020304" pitchFamily="18" charset="0"/>
              </a:rPr>
              <a:t>composée de manipulations subtiles et inspirée par les nouvelles sensations d'un espace modifié. </a:t>
            </a:r>
            <a:br>
              <a:rPr lang="fr-FR" sz="2400" dirty="0">
                <a:latin typeface="Calibri Light" panose="020F0302020204030204" pitchFamily="34" charset="0"/>
                <a:ea typeface="Calibri" panose="020F0502020204030204" pitchFamily="34" charset="0"/>
                <a:cs typeface="Times New Roman" panose="02020603050405020304" pitchFamily="18" charset="0"/>
              </a:rPr>
            </a:br>
            <a:r>
              <a:rPr lang="fr-FR" sz="2400" dirty="0" smtClean="0">
                <a:latin typeface="Calibri Light" panose="020F0302020204030204" pitchFamily="34" charset="0"/>
                <a:ea typeface="Calibri" panose="020F0502020204030204" pitchFamily="34" charset="0"/>
                <a:cs typeface="Times New Roman" panose="02020603050405020304" pitchFamily="18" charset="0"/>
              </a:rPr>
              <a:t>Cette pièce fut surnommée </a:t>
            </a:r>
            <a:r>
              <a:rPr lang="fr-FR" sz="2400" dirty="0">
                <a:latin typeface="Calibri Light" panose="020F0302020204030204" pitchFamily="34" charset="0"/>
                <a:ea typeface="Calibri" panose="020F0502020204030204" pitchFamily="34" charset="0"/>
                <a:cs typeface="Times New Roman" panose="02020603050405020304" pitchFamily="18" charset="0"/>
              </a:rPr>
              <a:t>la 'Giselle de l'an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2000‘ par la presse.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891183" y="5746032"/>
            <a:ext cx="1905137" cy="388696"/>
          </a:xfrm>
          <a:prstGeom prst="rect">
            <a:avLst/>
          </a:prstGeom>
        </p:spPr>
        <p:txBody>
          <a:bodyPr wrap="none">
            <a:spAutoFit/>
          </a:bodyPr>
          <a:lstStyle/>
          <a:p>
            <a:pPr fontAlgn="base">
              <a:lnSpc>
                <a:spcPct val="107000"/>
              </a:lnSpc>
              <a:spcBef>
                <a:spcPts val="200"/>
              </a:spcBef>
              <a:spcAft>
                <a:spcPts val="0"/>
              </a:spcAft>
            </a:pPr>
            <a:r>
              <a:rPr lang="fr-FR" b="1" i="1" dirty="0">
                <a:solidFill>
                  <a:srgbClr val="2E74B5"/>
                </a:solidFill>
                <a:latin typeface="Calibri Light" panose="020F0302020204030204" pitchFamily="34" charset="0"/>
                <a:ea typeface="Times New Roman" panose="02020603050405020304" pitchFamily="18" charset="0"/>
                <a:cs typeface="Calibri Light" panose="020F0302020204030204" pitchFamily="34" charset="0"/>
              </a:rPr>
              <a:t>Waterproof</a:t>
            </a:r>
            <a:r>
              <a:rPr lang="fr-FR" b="1" dirty="0">
                <a:solidFill>
                  <a:srgbClr val="2E74B5"/>
                </a:solidFill>
                <a:latin typeface="Calibri Light" panose="020F0302020204030204" pitchFamily="34" charset="0"/>
                <a:ea typeface="Times New Roman" panose="02020603050405020304" pitchFamily="18" charset="0"/>
                <a:cs typeface="Calibri Light" panose="020F0302020204030204" pitchFamily="34" charset="0"/>
              </a:rPr>
              <a:t>, 1986  </a:t>
            </a:r>
            <a:endParaRPr lang="fr-FR" sz="32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172" name="Picture 4" descr="Images de la culture : Waterproof - catalogue géné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26" y="2229119"/>
            <a:ext cx="4424618" cy="33731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7408" y="5617214"/>
            <a:ext cx="6096000" cy="646331"/>
          </a:xfrm>
          <a:prstGeom prst="rect">
            <a:avLst/>
          </a:prstGeom>
        </p:spPr>
        <p:txBody>
          <a:bodyPr>
            <a:spAutoFit/>
          </a:bodyPr>
          <a:lstStyle/>
          <a:p>
            <a:r>
              <a:rPr lang="fr-FR" dirty="0">
                <a:hlinkClick r:id="rId3"/>
              </a:rPr>
              <a:t>https://www.numeridanse.tv/videotheque-danse/waterproof?s</a:t>
            </a:r>
            <a:endParaRPr lang="fr-FR" dirty="0"/>
          </a:p>
        </p:txBody>
      </p:sp>
    </p:spTree>
    <p:extLst>
      <p:ext uri="{BB962C8B-B14F-4D97-AF65-F5344CB8AC3E}">
        <p14:creationId xmlns:p14="http://schemas.microsoft.com/office/powerpoint/2010/main" val="79413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3" y="128789"/>
            <a:ext cx="6928832" cy="66202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a:lnSpc>
                <a:spcPct val="107000"/>
              </a:lnSpc>
              <a:spcAft>
                <a:spcPts val="800"/>
              </a:spcAft>
            </a:pPr>
            <a:r>
              <a:rPr lang="fr-FR" sz="2400" b="1" u="sng" dirty="0">
                <a:latin typeface="Calibri Light" panose="020F0302020204030204" pitchFamily="34" charset="0"/>
                <a:ea typeface="Calibri" panose="020F0502020204030204" pitchFamily="34" charset="0"/>
                <a:cs typeface="Times New Roman" panose="02020603050405020304" pitchFamily="18" charset="0"/>
              </a:rPr>
              <a:t>Odile Duboc</a:t>
            </a:r>
            <a:r>
              <a:rPr lang="fr-FR" sz="2400" dirty="0">
                <a:latin typeface="Calibri Light" panose="020F0302020204030204" pitchFamily="34" charset="0"/>
                <a:ea typeface="Calibri" panose="020F0502020204030204" pitchFamily="34" charset="0"/>
                <a:cs typeface="Times New Roman" panose="02020603050405020304" pitchFamily="18" charset="0"/>
              </a:rPr>
              <a:t> , </a:t>
            </a:r>
            <a:r>
              <a:rPr lang="fr-FR" sz="2400" i="1" dirty="0">
                <a:latin typeface="Calibri Light" panose="020F0302020204030204" pitchFamily="34" charset="0"/>
                <a:ea typeface="Calibri" panose="020F0502020204030204" pitchFamily="34" charset="0"/>
                <a:cs typeface="Times New Roman" panose="02020603050405020304" pitchFamily="18" charset="0"/>
              </a:rPr>
              <a:t>Projet de la matière</a:t>
            </a:r>
            <a:r>
              <a:rPr lang="fr-FR" sz="2400" dirty="0">
                <a:latin typeface="Calibri Light" panose="020F0302020204030204" pitchFamily="34" charset="0"/>
                <a:ea typeface="Calibri" panose="020F0502020204030204" pitchFamily="34" charset="0"/>
                <a:cs typeface="Times New Roman" panose="02020603050405020304" pitchFamily="18" charset="0"/>
              </a:rPr>
              <a:t>,  1993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La </a:t>
            </a:r>
            <a:r>
              <a:rPr lang="fr-FR" sz="2400" dirty="0">
                <a:latin typeface="Calibri Light" panose="020F0302020204030204" pitchFamily="34" charset="0"/>
                <a:ea typeface="Calibri" panose="020F0502020204030204" pitchFamily="34" charset="0"/>
                <a:cs typeface="Times New Roman" panose="02020603050405020304" pitchFamily="18" charset="0"/>
              </a:rPr>
              <a:t>création de cette « pièce d'états » a été précédée par une longue période d'expérimentation, sans autre direction que le désir de faire apparaître la « liquidité » du corps, son organicité, sa matérialité. </a:t>
            </a: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Odile </a:t>
            </a:r>
            <a:r>
              <a:rPr lang="fr-FR" sz="2400" dirty="0">
                <a:latin typeface="Calibri Light" panose="020F0302020204030204" pitchFamily="34" charset="0"/>
                <a:ea typeface="Calibri" panose="020F0502020204030204" pitchFamily="34" charset="0"/>
                <a:cs typeface="Times New Roman" panose="02020603050405020304" pitchFamily="18" charset="0"/>
              </a:rPr>
              <a:t>Duboc a d'abord fait travailler les danseurs avec des « objets tactiles » conçus par la plasticienne Marie-José Pillet – un coussin d'air, un matelas d'eau, des plaques de tôle. Puis elle leur a demandé de se remémorer les sensations éprouvées, mais en jouant avec la gravité, indépendamment des objets utilisés au préalable.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Les </a:t>
            </a:r>
            <a:r>
              <a:rPr lang="fr-FR" sz="2400" dirty="0">
                <a:latin typeface="Calibri Light" panose="020F0302020204030204" pitchFamily="34" charset="0"/>
                <a:ea typeface="Calibri" panose="020F0502020204030204" pitchFamily="34" charset="0"/>
                <a:cs typeface="Times New Roman" panose="02020603050405020304" pitchFamily="18" charset="0"/>
              </a:rPr>
              <a:t>mouvements et « poses de corps » révélés par ce processus ont été d'une telle richesse qu'ils sont devenus le matériau exclusif de ce « Projet » que Duboc voit comme « ma danse écrite par les danseurs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Petit Projet de la matière - Musée de la da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13113"/>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81870" y="5670713"/>
            <a:ext cx="3786390" cy="923330"/>
          </a:xfrm>
          <a:prstGeom prst="rect">
            <a:avLst/>
          </a:prstGeom>
        </p:spPr>
        <p:txBody>
          <a:bodyPr wrap="square">
            <a:spAutoFit/>
          </a:bodyPr>
          <a:lstStyle/>
          <a:p>
            <a:endParaRPr lang="fr-FR" dirty="0"/>
          </a:p>
          <a:p>
            <a:r>
              <a:rPr lang="fr-FR" dirty="0">
                <a:hlinkClick r:id="rId3"/>
              </a:rPr>
              <a:t>http://www.odileduboc.com/spectacle/Projet-de-la-matiere-1993-</a:t>
            </a:r>
            <a:endParaRPr lang="fr-FR" dirty="0"/>
          </a:p>
        </p:txBody>
      </p:sp>
    </p:spTree>
    <p:extLst>
      <p:ext uri="{BB962C8B-B14F-4D97-AF65-F5344CB8AC3E}">
        <p14:creationId xmlns:p14="http://schemas.microsoft.com/office/powerpoint/2010/main" val="2891734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1" y="909039"/>
            <a:ext cx="4988417" cy="504336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07000"/>
              </a:lnSpc>
              <a:spcAft>
                <a:spcPts val="800"/>
              </a:spcAft>
            </a:pPr>
            <a:r>
              <a:rPr lang="fr-FR" sz="2400" b="1" u="sng" dirty="0" err="1">
                <a:latin typeface="Calibri Light" panose="020F0302020204030204" pitchFamily="34" charset="0"/>
                <a:ea typeface="Calibri" panose="020F0502020204030204" pitchFamily="34" charset="0"/>
                <a:cs typeface="Times New Roman" panose="02020603050405020304" pitchFamily="18" charset="0"/>
              </a:rPr>
              <a:t>Willi</a:t>
            </a:r>
            <a:r>
              <a:rPr lang="fr-FR" sz="2400" b="1" u="sng" dirty="0">
                <a:latin typeface="Calibri Light" panose="020F0302020204030204" pitchFamily="34" charset="0"/>
                <a:ea typeface="Calibri" panose="020F0502020204030204" pitchFamily="34" charset="0"/>
                <a:cs typeface="Times New Roman" panose="02020603050405020304" pitchFamily="18" charset="0"/>
              </a:rPr>
              <a:t> Dorner</a:t>
            </a:r>
            <a:r>
              <a:rPr lang="fr-FR" sz="2400" dirty="0">
                <a:latin typeface="Calibri Light" panose="020F0302020204030204" pitchFamily="34" charset="0"/>
                <a:ea typeface="Calibri" panose="020F0502020204030204" pitchFamily="34" charset="0"/>
                <a:cs typeface="Times New Roman" panose="02020603050405020304" pitchFamily="18" charset="0"/>
              </a:rPr>
              <a:t>,  </a:t>
            </a:r>
            <a:r>
              <a:rPr lang="fr-FR" sz="2400" i="1" dirty="0">
                <a:latin typeface="Calibri Light" panose="020F0302020204030204" pitchFamily="34" charset="0"/>
                <a:ea typeface="Calibri" panose="020F0502020204030204" pitchFamily="34" charset="0"/>
                <a:cs typeface="Times New Roman" panose="02020603050405020304" pitchFamily="18" charset="0"/>
              </a:rPr>
              <a:t>Bodies in </a:t>
            </a:r>
            <a:r>
              <a:rPr lang="fr-FR" sz="2400" i="1" dirty="0" err="1">
                <a:latin typeface="Calibri Light" panose="020F0302020204030204" pitchFamily="34" charset="0"/>
                <a:ea typeface="Calibri" panose="020F0502020204030204" pitchFamily="34" charset="0"/>
                <a:cs typeface="Times New Roman" panose="02020603050405020304" pitchFamily="18" charset="0"/>
              </a:rPr>
              <a:t>Urban</a:t>
            </a:r>
            <a:r>
              <a:rPr lang="fr-FR" sz="2400" i="1" dirty="0">
                <a:latin typeface="Calibri Light" panose="020F0302020204030204" pitchFamily="34" charset="0"/>
                <a:ea typeface="Calibri" panose="020F0502020204030204" pitchFamily="34" charset="0"/>
                <a:cs typeface="Times New Roman" panose="02020603050405020304" pitchFamily="18" charset="0"/>
              </a:rPr>
              <a:t> </a:t>
            </a:r>
            <a:r>
              <a:rPr lang="fr-FR" sz="2400" i="1" dirty="0" err="1">
                <a:latin typeface="Calibri Light" panose="020F0302020204030204" pitchFamily="34" charset="0"/>
                <a:ea typeface="Calibri" panose="020F0502020204030204" pitchFamily="34" charset="0"/>
                <a:cs typeface="Times New Roman" panose="02020603050405020304" pitchFamily="18" charset="0"/>
              </a:rPr>
              <a:t>space</a:t>
            </a:r>
            <a:r>
              <a:rPr lang="fr-FR" sz="2400" dirty="0">
                <a:latin typeface="Calibri Light" panose="020F03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Un </a:t>
            </a:r>
            <a:r>
              <a:rPr lang="fr-FR" sz="2400" dirty="0">
                <a:latin typeface="Calibri Light" panose="020F0302020204030204" pitchFamily="34" charset="0"/>
                <a:ea typeface="Calibri" panose="020F0502020204030204" pitchFamily="34" charset="0"/>
                <a:cs typeface="Times New Roman" panose="02020603050405020304" pitchFamily="18" charset="0"/>
              </a:rPr>
              <a:t>exemple d'allégement du poids pour tenir immobile, se repousser est l'action principale.</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hangingPunct="0">
              <a:lnSpc>
                <a:spcPct val="107000"/>
              </a:lnSpc>
              <a:spcAft>
                <a:spcPts val="0"/>
              </a:spcAft>
            </a:pPr>
            <a:r>
              <a:rPr lang="fr-FR" sz="2400" dirty="0">
                <a:latin typeface="Calibri Light" panose="020F0302020204030204" pitchFamily="34" charset="0"/>
                <a:ea typeface="SimSun" panose="02010600030101010101" pitchFamily="2" charset="-122"/>
                <a:cs typeface="Times New Roman" panose="02020603050405020304" pitchFamily="18" charset="0"/>
              </a:rPr>
              <a:t>Par la recherche d'encastrement, de ponts ou de fusion avec l'architecture, les </a:t>
            </a:r>
            <a:r>
              <a:rPr lang="fr-FR" sz="2400" dirty="0" err="1">
                <a:latin typeface="Calibri Light" panose="020F0302020204030204" pitchFamily="34" charset="0"/>
                <a:ea typeface="SimSun" panose="02010600030101010101" pitchFamily="2" charset="-122"/>
                <a:cs typeface="Times New Roman" panose="02020603050405020304" pitchFamily="18" charset="0"/>
              </a:rPr>
              <a:t>perfomeurs</a:t>
            </a:r>
            <a:r>
              <a:rPr lang="fr-FR" sz="2400" dirty="0">
                <a:latin typeface="Calibri Light" panose="020F0302020204030204" pitchFamily="34" charset="0"/>
                <a:ea typeface="SimSun" panose="02010600030101010101" pitchFamily="2" charset="-122"/>
                <a:cs typeface="Times New Roman" panose="02020603050405020304" pitchFamily="18" charset="0"/>
              </a:rPr>
              <a:t> doivent lutter contre la gravité : se repousser permet donc de s'alléger et de mobiliser la force </a:t>
            </a:r>
            <a:r>
              <a:rPr lang="fr-FR" sz="2400" dirty="0" smtClean="0">
                <a:latin typeface="Calibri Light" panose="020F0302020204030204" pitchFamily="34" charset="0"/>
                <a:ea typeface="SimSun" panose="02010600030101010101" pitchFamily="2" charset="-122"/>
                <a:cs typeface="Times New Roman" panose="02020603050405020304" pitchFamily="18" charset="0"/>
              </a:rPr>
              <a:t>nécessaire </a:t>
            </a:r>
            <a:r>
              <a:rPr lang="fr-FR" sz="2400" dirty="0">
                <a:latin typeface="Calibri Light" panose="020F0302020204030204" pitchFamily="34" charset="0"/>
                <a:ea typeface="SimSun" panose="02010600030101010101" pitchFamily="2" charset="-122"/>
                <a:cs typeface="Times New Roman" panose="02020603050405020304" pitchFamily="18" charset="0"/>
              </a:rPr>
              <a:t>pour tenir.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Light" panose="020F03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ArtPlastoc: 769-WILLI DORNER, &quot;BODIES IN URBAN SPACES&quot;, ZAT#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4" y="395299"/>
            <a:ext cx="4957338" cy="37180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1069" y="5472379"/>
            <a:ext cx="4972643" cy="369332"/>
          </a:xfrm>
          <a:prstGeom prst="rect">
            <a:avLst/>
          </a:prstGeom>
        </p:spPr>
        <p:txBody>
          <a:bodyPr wrap="none">
            <a:spAutoFit/>
          </a:bodyPr>
          <a:lstStyle/>
          <a:p>
            <a:r>
              <a:rPr lang="fr-FR" dirty="0">
                <a:hlinkClick r:id="rId3"/>
              </a:rPr>
              <a:t>https://www.youtube.com/watch?v=DaMk8q0aJyE</a:t>
            </a:r>
            <a:endParaRPr lang="fr-FR" dirty="0"/>
          </a:p>
        </p:txBody>
      </p:sp>
    </p:spTree>
    <p:extLst>
      <p:ext uri="{BB962C8B-B14F-4D97-AF65-F5344CB8AC3E}">
        <p14:creationId xmlns:p14="http://schemas.microsoft.com/office/powerpoint/2010/main" val="308103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984" y="498106"/>
            <a:ext cx="6096000" cy="8651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spAutoFit/>
          </a:bodyPr>
          <a:lstStyle/>
          <a:p>
            <a:pPr>
              <a:lnSpc>
                <a:spcPct val="107000"/>
              </a:lnSpc>
              <a:spcAft>
                <a:spcPts val="800"/>
              </a:spcAft>
            </a:pPr>
            <a:r>
              <a:rPr lang="fr-FR" sz="2400" dirty="0">
                <a:latin typeface="Calibri Light" panose="020F0302020204030204" pitchFamily="34" charset="0"/>
                <a:ea typeface="Calibri" panose="020F0502020204030204" pitchFamily="34" charset="0"/>
                <a:cs typeface="Times New Roman" panose="02020603050405020304" pitchFamily="18" charset="0"/>
              </a:rPr>
              <a:t>En </a:t>
            </a:r>
            <a:r>
              <a:rPr lang="fr-FR" sz="2400" b="1" u="sng" dirty="0">
                <a:latin typeface="Calibri Light" panose="020F0302020204030204" pitchFamily="34" charset="0"/>
                <a:ea typeface="Calibri" panose="020F0502020204030204" pitchFamily="34" charset="0"/>
                <a:cs typeface="Times New Roman" panose="02020603050405020304" pitchFamily="18" charset="0"/>
              </a:rPr>
              <a:t>hip hop</a:t>
            </a:r>
            <a:r>
              <a:rPr lang="fr-FR" sz="2400" dirty="0">
                <a:latin typeface="Calibri Light" panose="020F0302020204030204" pitchFamily="34" charset="0"/>
                <a:ea typeface="Calibri" panose="020F0502020204030204" pitchFamily="34" charset="0"/>
                <a:cs typeface="Times New Roman" panose="02020603050405020304" pitchFamily="18" charset="0"/>
              </a:rPr>
              <a:t> </a:t>
            </a:r>
            <a:r>
              <a:rPr lang="fr-FR" sz="2400" dirty="0" smtClean="0">
                <a:latin typeface="Calibri Light" panose="020F0302020204030204" pitchFamily="34" charset="0"/>
                <a:ea typeface="Calibri" panose="020F0502020204030204" pitchFamily="34" charset="0"/>
                <a:cs typeface="Times New Roman" panose="02020603050405020304" pitchFamily="18" charset="0"/>
              </a:rPr>
              <a:t>, c’est la recherche </a:t>
            </a:r>
            <a:r>
              <a:rPr lang="fr-FR" sz="2400" dirty="0">
                <a:latin typeface="Calibri Light" panose="020F0302020204030204" pitchFamily="34" charset="0"/>
                <a:ea typeface="Calibri" panose="020F0502020204030204" pitchFamily="34" charset="0"/>
                <a:cs typeface="Times New Roman" panose="02020603050405020304" pitchFamily="18" charset="0"/>
              </a:rPr>
              <a:t>d'autres zones de sustentation : la tête, une main etc.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49" name="Picture 9" descr="Cie S'Poart : Traces - Vendée premiè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184" y="1727543"/>
            <a:ext cx="9753600" cy="42386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774286" y="1363279"/>
            <a:ext cx="4696497" cy="369332"/>
          </a:xfrm>
          <a:prstGeom prst="rect">
            <a:avLst/>
          </a:prstGeom>
          <a:noFill/>
        </p:spPr>
        <p:txBody>
          <a:bodyPr wrap="square" rtlCol="0">
            <a:spAutoFit/>
          </a:bodyPr>
          <a:lstStyle/>
          <a:p>
            <a:r>
              <a:rPr lang="fr-FR" i="1" dirty="0" smtClean="0"/>
              <a:t>Traces, </a:t>
            </a:r>
            <a:r>
              <a:rPr lang="fr-FR" dirty="0" smtClean="0"/>
              <a:t>chorégraphie Mickaël Le Mer </a:t>
            </a:r>
            <a:r>
              <a:rPr lang="fr-FR" dirty="0" err="1" smtClean="0"/>
              <a:t>cie</a:t>
            </a:r>
            <a:r>
              <a:rPr lang="fr-FR" dirty="0" smtClean="0"/>
              <a:t> S’</a:t>
            </a:r>
            <a:r>
              <a:rPr lang="fr-FR" dirty="0" err="1" smtClean="0"/>
              <a:t>Poart</a:t>
            </a:r>
            <a:r>
              <a:rPr lang="fr-FR" dirty="0" smtClean="0"/>
              <a:t> </a:t>
            </a:r>
            <a:endParaRPr lang="fr-FR" dirty="0"/>
          </a:p>
        </p:txBody>
      </p:sp>
      <p:sp>
        <p:nvSpPr>
          <p:cNvPr id="7" name="Rectangle 6"/>
          <p:cNvSpPr/>
          <p:nvPr/>
        </p:nvSpPr>
        <p:spPr>
          <a:xfrm>
            <a:off x="5212660" y="6145767"/>
            <a:ext cx="5656100" cy="369332"/>
          </a:xfrm>
          <a:prstGeom prst="rect">
            <a:avLst/>
          </a:prstGeom>
        </p:spPr>
        <p:txBody>
          <a:bodyPr wrap="none">
            <a:spAutoFit/>
          </a:bodyPr>
          <a:lstStyle/>
          <a:p>
            <a:r>
              <a:rPr lang="fr-FR" dirty="0">
                <a:hlinkClick r:id="rId3"/>
              </a:rPr>
              <a:t>https://www.numeridanse.tv/videotheque-danse/rouge?s</a:t>
            </a:r>
            <a:endParaRPr lang="fr-FR" dirty="0"/>
          </a:p>
        </p:txBody>
      </p:sp>
    </p:spTree>
    <p:extLst>
      <p:ext uri="{BB962C8B-B14F-4D97-AF65-F5344CB8AC3E}">
        <p14:creationId xmlns:p14="http://schemas.microsoft.com/office/powerpoint/2010/main" val="96642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66" y="1090385"/>
            <a:ext cx="6096000" cy="40592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spAutoFit/>
          </a:bodyPr>
          <a:lstStyle/>
          <a:p>
            <a:pPr>
              <a:lnSpc>
                <a:spcPct val="107000"/>
              </a:lnSpc>
              <a:spcAft>
                <a:spcPts val="800"/>
              </a:spcAft>
            </a:pPr>
            <a:r>
              <a:rPr lang="fr-FR" sz="2400" b="1" u="sng" dirty="0">
                <a:latin typeface="Calibri Light" panose="020F0302020204030204" pitchFamily="34" charset="0"/>
                <a:ea typeface="Calibri" panose="020F0502020204030204" pitchFamily="34" charset="0"/>
                <a:cs typeface="Times New Roman" panose="02020603050405020304" pitchFamily="18" charset="0"/>
              </a:rPr>
              <a:t>Yoann Bourgeois</a:t>
            </a:r>
            <a:r>
              <a:rPr lang="fr-FR" sz="2400" dirty="0">
                <a:latin typeface="Calibri Light" panose="020F0302020204030204" pitchFamily="34" charset="0"/>
                <a:ea typeface="Calibri" panose="020F0502020204030204" pitchFamily="34" charset="0"/>
                <a:cs typeface="Times New Roman" panose="02020603050405020304" pitchFamily="18" charset="0"/>
              </a:rPr>
              <a:t>, </a:t>
            </a:r>
            <a:r>
              <a:rPr lang="fr-FR" sz="2400" i="1" dirty="0">
                <a:latin typeface="Calibri Light" panose="020F0302020204030204" pitchFamily="34" charset="0"/>
                <a:ea typeface="Calibri" panose="020F0502020204030204" pitchFamily="34" charset="0"/>
                <a:cs typeface="Times New Roman" panose="02020603050405020304" pitchFamily="18" charset="0"/>
              </a:rPr>
              <a:t>Minuit, tentative d’approche d’un point de suspension</a:t>
            </a:r>
            <a:r>
              <a:rPr lang="fr-FR" sz="2400" dirty="0">
                <a:latin typeface="Calibri Light" panose="020F0302020204030204" pitchFamily="34" charset="0"/>
                <a:ea typeface="Calibri" panose="020F0502020204030204" pitchFamily="34" charset="0"/>
                <a:cs typeface="Times New Roman" panose="02020603050405020304" pitchFamily="18" charset="0"/>
              </a:rPr>
              <a:t>, 2014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Dans </a:t>
            </a:r>
            <a:r>
              <a:rPr lang="fr-FR" sz="2400" dirty="0">
                <a:latin typeface="Calibri Light" panose="020F0302020204030204" pitchFamily="34" charset="0"/>
                <a:ea typeface="Calibri" panose="020F0502020204030204" pitchFamily="34" charset="0"/>
                <a:cs typeface="Times New Roman" panose="02020603050405020304" pitchFamily="18" charset="0"/>
              </a:rPr>
              <a:t>un univers poétique et hors du temps, le chorégraphe recherche le "point de suspension", ce moment qui suit l'élan et précède la chute.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Minuit [tentative d'approche d'un point de suspension] », de Yoan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1263" y="387015"/>
            <a:ext cx="4010650" cy="6015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5257" y="5527064"/>
            <a:ext cx="6096000" cy="646331"/>
          </a:xfrm>
          <a:prstGeom prst="rect">
            <a:avLst/>
          </a:prstGeom>
        </p:spPr>
        <p:txBody>
          <a:bodyPr>
            <a:spAutoFit/>
          </a:bodyPr>
          <a:lstStyle/>
          <a:p>
            <a:r>
              <a:rPr lang="fr-FR" dirty="0">
                <a:hlinkClick r:id="rId3"/>
              </a:rPr>
              <a:t>https://www.numeridanse.tv/videotheque-danse/minuit-tentatives-dapproches-dun-point-de-suspension</a:t>
            </a:r>
            <a:endParaRPr lang="fr-FR" dirty="0"/>
          </a:p>
        </p:txBody>
      </p:sp>
    </p:spTree>
    <p:extLst>
      <p:ext uri="{BB962C8B-B14F-4D97-AF65-F5344CB8AC3E}">
        <p14:creationId xmlns:p14="http://schemas.microsoft.com/office/powerpoint/2010/main" val="131714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30" y="546118"/>
            <a:ext cx="7139189" cy="39566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nSpc>
                <a:spcPct val="107000"/>
              </a:lnSpc>
              <a:spcAft>
                <a:spcPts val="800"/>
              </a:spcAft>
            </a:pPr>
            <a:r>
              <a:rPr lang="fr-FR" sz="2400" b="1" u="sng" dirty="0">
                <a:latin typeface="Calibri Light" panose="020F0302020204030204" pitchFamily="34" charset="0"/>
                <a:ea typeface="Calibri" panose="020F0502020204030204" pitchFamily="34" charset="0"/>
                <a:cs typeface="Times New Roman" panose="02020603050405020304" pitchFamily="18" charset="0"/>
              </a:rPr>
              <a:t>Julie </a:t>
            </a:r>
            <a:r>
              <a:rPr lang="fr-FR" sz="2400" b="1" u="sng" dirty="0" err="1">
                <a:latin typeface="Calibri Light" panose="020F0302020204030204" pitchFamily="34" charset="0"/>
                <a:ea typeface="Calibri" panose="020F0502020204030204" pitchFamily="34" charset="0"/>
                <a:cs typeface="Times New Roman" panose="02020603050405020304" pitchFamily="18" charset="0"/>
              </a:rPr>
              <a:t>Nioche</a:t>
            </a:r>
            <a:r>
              <a:rPr lang="fr-FR" sz="2400" dirty="0">
                <a:latin typeface="Calibri Light" panose="020F0302020204030204" pitchFamily="34" charset="0"/>
                <a:ea typeface="Calibri" panose="020F0502020204030204" pitchFamily="34" charset="0"/>
                <a:cs typeface="Times New Roman" panose="02020603050405020304" pitchFamily="18" charset="0"/>
              </a:rPr>
              <a:t> ,   </a:t>
            </a:r>
            <a:r>
              <a:rPr lang="fr-FR" sz="2400" i="1" dirty="0">
                <a:latin typeface="Calibri Light" panose="020F0302020204030204" pitchFamily="34" charset="0"/>
                <a:ea typeface="Calibri" panose="020F0502020204030204" pitchFamily="34" charset="0"/>
                <a:cs typeface="Times New Roman" panose="02020603050405020304" pitchFamily="18" charset="0"/>
              </a:rPr>
              <a:t>Nos solitudes</a:t>
            </a:r>
            <a:r>
              <a:rPr lang="fr-FR" sz="2400" dirty="0">
                <a:latin typeface="Calibri Light" panose="020F0302020204030204" pitchFamily="34" charset="0"/>
                <a:ea typeface="Calibri" panose="020F0502020204030204" pitchFamily="34" charset="0"/>
                <a:cs typeface="Times New Roman" panose="02020603050405020304" pitchFamily="18" charset="0"/>
              </a:rPr>
              <a:t>, 2010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Nos </a:t>
            </a:r>
            <a:r>
              <a:rPr lang="fr-FR" sz="2400" dirty="0">
                <a:latin typeface="Calibri Light" panose="020F0302020204030204" pitchFamily="34" charset="0"/>
                <a:ea typeface="Calibri" panose="020F0502020204030204" pitchFamily="34" charset="0"/>
                <a:cs typeface="Times New Roman" panose="02020603050405020304" pitchFamily="18" charset="0"/>
              </a:rPr>
              <a:t>solitudes est une œuvre imaginée autour d’un corps suspendu. Dans un rapport nouveau à l’espace et à la gravité, ce corps fait l’expérience de la solitude grâce à ce référentiel inhabituel. La danse déborde vers une métaphore scénique de nos attaches, nos liens et nos appuis.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Julie Nioche, Nos Solitudes, 26 octobre 2010, n° 8001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027" y="321972"/>
            <a:ext cx="3929975" cy="58920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23765" y="5626926"/>
            <a:ext cx="2971839" cy="369332"/>
          </a:xfrm>
          <a:prstGeom prst="rect">
            <a:avLst/>
          </a:prstGeom>
        </p:spPr>
        <p:txBody>
          <a:bodyPr wrap="none">
            <a:spAutoFit/>
          </a:bodyPr>
          <a:lstStyle/>
          <a:p>
            <a:r>
              <a:rPr lang="fr-FR" dirty="0">
                <a:hlinkClick r:id="rId3"/>
              </a:rPr>
              <a:t>https://vimeo.com/97925743</a:t>
            </a:r>
            <a:endParaRPr lang="fr-FR" dirty="0"/>
          </a:p>
        </p:txBody>
      </p:sp>
    </p:spTree>
    <p:extLst>
      <p:ext uri="{BB962C8B-B14F-4D97-AF65-F5344CB8AC3E}">
        <p14:creationId xmlns:p14="http://schemas.microsoft.com/office/powerpoint/2010/main" val="2837587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14" y="401503"/>
            <a:ext cx="6611155" cy="64302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a:spAutoFit/>
          </a:bodyPr>
          <a:lstStyle/>
          <a:p>
            <a:pPr>
              <a:lnSpc>
                <a:spcPct val="107000"/>
              </a:lnSpc>
              <a:spcAft>
                <a:spcPts val="800"/>
              </a:spcAft>
            </a:pPr>
            <a:r>
              <a:rPr lang="fr-FR" sz="2400" b="1" u="sng" dirty="0" err="1">
                <a:latin typeface="Calibri Light" panose="020F0302020204030204" pitchFamily="34" charset="0"/>
                <a:ea typeface="Calibri" panose="020F0502020204030204" pitchFamily="34" charset="0"/>
                <a:cs typeface="Times New Roman" panose="02020603050405020304" pitchFamily="18" charset="0"/>
              </a:rPr>
              <a:t>Sylvère</a:t>
            </a:r>
            <a:r>
              <a:rPr lang="fr-FR" sz="2400" b="1" u="sng" dirty="0">
                <a:latin typeface="Calibri Light" panose="020F0302020204030204" pitchFamily="34" charset="0"/>
                <a:ea typeface="Calibri" panose="020F0502020204030204" pitchFamily="34" charset="0"/>
                <a:cs typeface="Times New Roman" panose="02020603050405020304" pitchFamily="18" charset="0"/>
              </a:rPr>
              <a:t> Lamotte</a:t>
            </a:r>
            <a:r>
              <a:rPr lang="fr-FR" sz="2400" dirty="0">
                <a:latin typeface="Calibri Light" panose="020F0302020204030204" pitchFamily="34" charset="0"/>
                <a:ea typeface="Calibri" panose="020F0502020204030204" pitchFamily="34" charset="0"/>
                <a:cs typeface="Times New Roman" panose="02020603050405020304" pitchFamily="18" charset="0"/>
              </a:rPr>
              <a:t> , </a:t>
            </a:r>
            <a:r>
              <a:rPr lang="fr-FR" sz="2400" i="1" dirty="0">
                <a:latin typeface="Calibri Light" panose="020F0302020204030204" pitchFamily="34" charset="0"/>
                <a:ea typeface="Calibri" panose="020F0502020204030204" pitchFamily="34" charset="0"/>
                <a:cs typeface="Times New Roman" panose="02020603050405020304" pitchFamily="18" charset="0"/>
              </a:rPr>
              <a:t>Ruines,  </a:t>
            </a:r>
            <a:r>
              <a:rPr lang="fr-FR" sz="2400" i="1" dirty="0" smtClean="0">
                <a:latin typeface="Calibri Light" panose="020F0302020204030204" pitchFamily="34" charset="0"/>
                <a:ea typeface="Calibri" panose="020F0502020204030204" pitchFamily="34" charset="0"/>
                <a:cs typeface="Times New Roman" panose="02020603050405020304" pitchFamily="18" charset="0"/>
              </a:rPr>
              <a:t>2015</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Poids</a:t>
            </a:r>
            <a:r>
              <a:rPr lang="fr-FR" sz="2400" dirty="0">
                <a:latin typeface="Calibri Light" panose="020F0302020204030204" pitchFamily="34" charset="0"/>
                <a:ea typeface="Calibri" panose="020F0502020204030204" pitchFamily="34" charset="0"/>
                <a:cs typeface="Times New Roman" panose="02020603050405020304" pitchFamily="18" charset="0"/>
              </a:rPr>
              <a:t>, contact, portés… dans un continuum, sans accent,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latin typeface="Calibri Light" panose="020F03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Tendu entre élévation et retour au sol, le duo explore, en fluide délicatesse, les liens entre violence et beauté, douleur et extase. La danse, prise à bras-le-corps ou en subtils touchers, suspend ses images aussi bien dans l’iconographie religieuse – déploration, descente de croix – que dans des scènes de lutte. Danse-contact et techniques liées aux arts martiaux et au free </a:t>
            </a:r>
            <a:r>
              <a:rPr lang="fr-FR" sz="2400" i="1" dirty="0" err="1">
                <a:solidFill>
                  <a:srgbClr val="000000"/>
                </a:solidFill>
                <a:latin typeface="Calibri Light" panose="020F0302020204030204" pitchFamily="34" charset="0"/>
                <a:ea typeface="Calibri" panose="020F0502020204030204" pitchFamily="34" charset="0"/>
                <a:cs typeface="Times New Roman" panose="02020603050405020304" pitchFamily="18" charset="0"/>
              </a:rPr>
              <a:t>fight</a:t>
            </a:r>
            <a:r>
              <a:rPr lang="fr-FR" sz="2400"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brouillent la perception pour mieux sublimer les présences, que la musique live accompagne, mêlant sacré et profane.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i="1" dirty="0">
                <a:latin typeface="Calibri Light" panose="020F0302020204030204" pitchFamily="34" charset="0"/>
                <a:ea typeface="Calibri" panose="020F0502020204030204" pitchFamily="34" charset="0"/>
                <a:cs typeface="Times New Roman" panose="02020603050405020304" pitchFamily="18" charset="0"/>
              </a:rPr>
              <a:t> </a:t>
            </a:r>
            <a:r>
              <a:rPr lang="fr-FR" sz="2400" dirty="0">
                <a:hlinkClick r:id="rId2"/>
              </a:rPr>
              <a:t> http://www.cie-lamento.fr/portfolio/ruines/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Ruines - Compagnie L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415" y="919966"/>
            <a:ext cx="35433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8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12202" cy="86177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endParaRPr lang="fr-FR" sz="2800" dirty="0">
              <a:solidFill>
                <a:srgbClr val="000000"/>
              </a:solidFill>
              <a:latin typeface="Calibri" panose="020F0502020204030204" pitchFamily="34" charset="0"/>
            </a:endParaRPr>
          </a:p>
          <a:p>
            <a:r>
              <a:rPr lang="fr-FR" sz="2800" dirty="0">
                <a:solidFill>
                  <a:srgbClr val="000000"/>
                </a:solidFill>
                <a:latin typeface="Calibri" panose="020F0502020204030204" pitchFamily="34" charset="0"/>
              </a:rPr>
              <a:t> </a:t>
            </a:r>
            <a:r>
              <a:rPr lang="fr-FR" sz="2400" dirty="0" smtClean="0">
                <a:solidFill>
                  <a:srgbClr val="000000"/>
                </a:solidFill>
                <a:latin typeface="Calibri" panose="020F0502020204030204" pitchFamily="34" charset="0"/>
              </a:rPr>
              <a:t>Il </a:t>
            </a:r>
            <a:r>
              <a:rPr lang="fr-FR" sz="2400" dirty="0">
                <a:solidFill>
                  <a:srgbClr val="000000"/>
                </a:solidFill>
                <a:latin typeface="Calibri" panose="020F0502020204030204" pitchFamily="34" charset="0"/>
              </a:rPr>
              <a:t>n’est qu’une expérience absolument universelle, permanente et partagée par tous : c’est celle d’être soumis à la loi de la gravité. Attirés par le sol, la première de nos activités est de maintenir la verticalité de notre posture. Tout mouvement consiste à déplacer du poids. </a:t>
            </a:r>
            <a:endParaRPr lang="fr-FR" sz="2400" dirty="0" smtClean="0">
              <a:solidFill>
                <a:srgbClr val="000000"/>
              </a:solidFill>
              <a:latin typeface="Calibri" panose="020F0502020204030204" pitchFamily="34" charset="0"/>
            </a:endParaRPr>
          </a:p>
          <a:p>
            <a:endParaRPr lang="fr-FR" sz="2400" dirty="0">
              <a:solidFill>
                <a:srgbClr val="000000"/>
              </a:solidFill>
              <a:latin typeface="Calibri" panose="020F0502020204030204" pitchFamily="34" charset="0"/>
            </a:endParaRPr>
          </a:p>
          <a:p>
            <a:r>
              <a:rPr lang="fr-FR" sz="2400" dirty="0">
                <a:solidFill>
                  <a:srgbClr val="000000"/>
                </a:solidFill>
                <a:latin typeface="Calibri" panose="020F0502020204030204" pitchFamily="34" charset="0"/>
              </a:rPr>
              <a:t>En danse classique, le corps s’organise autour de la verticalité et ne s’éloigne pas du centre de gravité. </a:t>
            </a:r>
            <a:endParaRPr lang="fr-FR" sz="2400" dirty="0" smtClean="0">
              <a:solidFill>
                <a:srgbClr val="000000"/>
              </a:solidFill>
              <a:latin typeface="Calibri" panose="020F0502020204030204" pitchFamily="34" charset="0"/>
            </a:endParaRPr>
          </a:p>
          <a:p>
            <a:endParaRPr lang="fr-FR" sz="2400" dirty="0">
              <a:solidFill>
                <a:srgbClr val="000000"/>
              </a:solidFill>
              <a:latin typeface="Calibri" panose="020F0502020204030204" pitchFamily="34" charset="0"/>
            </a:endParaRPr>
          </a:p>
          <a:p>
            <a:r>
              <a:rPr lang="fr-FR" sz="2400" dirty="0">
                <a:solidFill>
                  <a:srgbClr val="000000"/>
                </a:solidFill>
                <a:latin typeface="Calibri" panose="020F0502020204030204" pitchFamily="34" charset="0"/>
              </a:rPr>
              <a:t>En danse contemporaine, le danseur joue avec la mobilité du centre du corps, l’axe du corps s’éloigne du centre de gravité et crée des déséquilibres. </a:t>
            </a:r>
            <a:r>
              <a:rPr lang="fr-FR" sz="2400" dirty="0" smtClean="0">
                <a:solidFill>
                  <a:srgbClr val="000000"/>
                </a:solidFill>
                <a:latin typeface="Calibri" panose="020F0502020204030204" pitchFamily="34" charset="0"/>
              </a:rPr>
              <a:t>En </a:t>
            </a:r>
            <a:r>
              <a:rPr lang="fr-FR" sz="2400" dirty="0">
                <a:solidFill>
                  <a:srgbClr val="000000"/>
                </a:solidFill>
                <a:latin typeface="Calibri" panose="020F0502020204030204" pitchFamily="34" charset="0"/>
              </a:rPr>
              <a:t>acceptant le poids comme élément fondamental du mouvement dansé les chorégraphes du début du XXème siècle sont entrés dans la modernité. </a:t>
            </a:r>
            <a:endParaRPr lang="fr-FR" sz="2400" dirty="0" smtClean="0">
              <a:solidFill>
                <a:srgbClr val="000000"/>
              </a:solidFill>
              <a:latin typeface="Calibri" panose="020F0502020204030204" pitchFamily="34" charset="0"/>
            </a:endParaRPr>
          </a:p>
          <a:p>
            <a:endParaRPr lang="fr-FR" sz="2400" dirty="0">
              <a:solidFill>
                <a:srgbClr val="000000"/>
              </a:solidFill>
              <a:latin typeface="Calibri" panose="020F0502020204030204" pitchFamily="34" charset="0"/>
            </a:endParaRPr>
          </a:p>
          <a:p>
            <a:r>
              <a:rPr lang="fr-FR" sz="2400" dirty="0" smtClean="0">
                <a:solidFill>
                  <a:srgbClr val="000000"/>
                </a:solidFill>
                <a:latin typeface="Calibri" panose="020F0502020204030204" pitchFamily="34" charset="0"/>
              </a:rPr>
              <a:t>« </a:t>
            </a:r>
            <a:r>
              <a:rPr lang="fr-FR" sz="2400" i="1" dirty="0">
                <a:solidFill>
                  <a:srgbClr val="000000"/>
                </a:solidFill>
                <a:latin typeface="Calibri" panose="020F0502020204030204" pitchFamily="34" charset="0"/>
              </a:rPr>
              <a:t>Accepter le poids, travailler avec lui, comme on travaille avec une matière vivante, a été un principe fondateur de la modernité en danse. </a:t>
            </a:r>
            <a:r>
              <a:rPr lang="fr-FR" sz="2400" dirty="0">
                <a:solidFill>
                  <a:srgbClr val="000000"/>
                </a:solidFill>
                <a:latin typeface="Calibri" panose="020F0502020204030204" pitchFamily="34" charset="0"/>
              </a:rPr>
              <a:t>» Laurence </a:t>
            </a:r>
            <a:r>
              <a:rPr lang="fr-FR" sz="2400" dirty="0" err="1">
                <a:solidFill>
                  <a:srgbClr val="000000"/>
                </a:solidFill>
                <a:latin typeface="Calibri" panose="020F0502020204030204" pitchFamily="34" charset="0"/>
              </a:rPr>
              <a:t>Louppe</a:t>
            </a:r>
            <a:r>
              <a:rPr lang="fr-FR" sz="2400" dirty="0">
                <a:solidFill>
                  <a:srgbClr val="000000"/>
                </a:solidFill>
                <a:latin typeface="Calibri" panose="020F0502020204030204" pitchFamily="34" charset="0"/>
              </a:rPr>
              <a:t> </a:t>
            </a:r>
            <a:endParaRPr lang="fr-FR" sz="2400" dirty="0" smtClean="0">
              <a:solidFill>
                <a:srgbClr val="000000"/>
              </a:solidFill>
              <a:latin typeface="Calibri" panose="020F0502020204030204" pitchFamily="34" charset="0"/>
            </a:endParaRPr>
          </a:p>
          <a:p>
            <a:endParaRPr lang="fr-FR" sz="2400" dirty="0">
              <a:solidFill>
                <a:srgbClr val="000000"/>
              </a:solidFill>
              <a:latin typeface="Calibri" panose="020F0502020204030204" pitchFamily="34" charset="0"/>
            </a:endParaRPr>
          </a:p>
          <a:p>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smtClean="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a:p>
        </p:txBody>
      </p:sp>
    </p:spTree>
    <p:extLst>
      <p:ext uri="{BB962C8B-B14F-4D97-AF65-F5344CB8AC3E}">
        <p14:creationId xmlns:p14="http://schemas.microsoft.com/office/powerpoint/2010/main" val="217127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la sylphide danse machinerie porté du corps&quot;"/>
          <p:cNvPicPr/>
          <p:nvPr/>
        </p:nvPicPr>
        <p:blipFill>
          <a:blip r:embed="rId2">
            <a:extLst>
              <a:ext uri="{28A0092B-C50C-407E-A947-70E740481C1C}">
                <a14:useLocalDpi xmlns:a14="http://schemas.microsoft.com/office/drawing/2010/main" val="0"/>
              </a:ext>
            </a:extLst>
          </a:blip>
          <a:srcRect/>
          <a:stretch>
            <a:fillRect/>
          </a:stretch>
        </p:blipFill>
        <p:spPr bwMode="auto">
          <a:xfrm>
            <a:off x="1206186" y="528034"/>
            <a:ext cx="3198388" cy="26272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pic>
      <p:pic>
        <p:nvPicPr>
          <p:cNvPr id="5" name="Image 4" descr="Résultat de recherche d'images pour &quot;le lac des cygnes&quot;"/>
          <p:cNvPicPr/>
          <p:nvPr/>
        </p:nvPicPr>
        <p:blipFill>
          <a:blip r:embed="rId3">
            <a:extLst>
              <a:ext uri="{28A0092B-C50C-407E-A947-70E740481C1C}">
                <a14:useLocalDpi xmlns:a14="http://schemas.microsoft.com/office/drawing/2010/main" val="0"/>
              </a:ext>
            </a:extLst>
          </a:blip>
          <a:srcRect/>
          <a:stretch>
            <a:fillRect/>
          </a:stretch>
        </p:blipFill>
        <p:spPr bwMode="auto">
          <a:xfrm>
            <a:off x="5604874" y="1506723"/>
            <a:ext cx="3199981" cy="41338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pic>
      <p:sp>
        <p:nvSpPr>
          <p:cNvPr id="8" name="ZoneTexte 7"/>
          <p:cNvSpPr txBox="1"/>
          <p:nvPr/>
        </p:nvSpPr>
        <p:spPr>
          <a:xfrm>
            <a:off x="4445775" y="205491"/>
            <a:ext cx="2318197" cy="110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b="1" i="1" u="sng" dirty="0"/>
              <a:t>La Sylphide</a:t>
            </a:r>
            <a:r>
              <a:rPr lang="fr-FR" sz="2400" b="1" u="sng" dirty="0"/>
              <a:t>, 1832</a:t>
            </a:r>
            <a:endParaRPr lang="fr-FR" sz="2400" dirty="0"/>
          </a:p>
          <a:p>
            <a:endParaRPr lang="fr-FR" dirty="0"/>
          </a:p>
        </p:txBody>
      </p:sp>
      <p:sp>
        <p:nvSpPr>
          <p:cNvPr id="9" name="ZoneTexte 8"/>
          <p:cNvSpPr txBox="1"/>
          <p:nvPr/>
        </p:nvSpPr>
        <p:spPr>
          <a:xfrm>
            <a:off x="8907886" y="1121607"/>
            <a:ext cx="338714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b="1" i="1" u="sng" dirty="0"/>
              <a:t>Le lac des cygnes,</a:t>
            </a:r>
            <a:r>
              <a:rPr lang="fr-FR" sz="2400" b="1" u="sng" dirty="0"/>
              <a:t> 1895</a:t>
            </a:r>
            <a:endParaRPr lang="fr-FR" sz="2400" dirty="0"/>
          </a:p>
        </p:txBody>
      </p:sp>
      <p:sp>
        <p:nvSpPr>
          <p:cNvPr id="10" name="ZoneTexte 9"/>
          <p:cNvSpPr txBox="1"/>
          <p:nvPr/>
        </p:nvSpPr>
        <p:spPr>
          <a:xfrm>
            <a:off x="193183" y="3245476"/>
            <a:ext cx="5061397"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Elévation </a:t>
            </a:r>
            <a:r>
              <a:rPr lang="fr-FR" sz="2400" dirty="0"/>
              <a:t>du centre de </a:t>
            </a:r>
            <a:r>
              <a:rPr lang="fr-FR" sz="2400" dirty="0" smtClean="0"/>
              <a:t>gravité, lutte </a:t>
            </a:r>
            <a:r>
              <a:rPr lang="fr-FR" sz="2400" dirty="0"/>
              <a:t>contre la </a:t>
            </a:r>
            <a:r>
              <a:rPr lang="fr-FR" sz="2400" dirty="0" smtClean="0"/>
              <a:t>gravité.</a:t>
            </a:r>
          </a:p>
          <a:p>
            <a:r>
              <a:rPr lang="fr-FR" sz="2400" dirty="0"/>
              <a:t>L</a:t>
            </a:r>
            <a:r>
              <a:rPr lang="fr-FR" sz="2400" dirty="0" smtClean="0"/>
              <a:t>égèreté</a:t>
            </a:r>
            <a:r>
              <a:rPr lang="fr-FR" sz="2400" dirty="0"/>
              <a:t>, apesanteur</a:t>
            </a:r>
            <a:r>
              <a:rPr lang="fr-FR" sz="2400" dirty="0" smtClean="0"/>
              <a:t>, envol, ballerine magnifiée,   </a:t>
            </a:r>
            <a:r>
              <a:rPr lang="fr-FR" sz="2400" dirty="0"/>
              <a:t>désir de l’extraire du sol et donc à la condition humaine </a:t>
            </a:r>
            <a:endParaRPr lang="fr-FR" sz="2400" dirty="0" smtClean="0"/>
          </a:p>
          <a:p>
            <a:r>
              <a:rPr lang="fr-FR" sz="2400" dirty="0" smtClean="0"/>
              <a:t>Etre </a:t>
            </a:r>
            <a:r>
              <a:rPr lang="fr-FR" sz="2400" dirty="0"/>
              <a:t>idéalisé, inaccessible, fantomale, immatériel,  principalement dans les actes blancs.</a:t>
            </a:r>
          </a:p>
          <a:p>
            <a:endParaRPr lang="fr-FR" sz="2400" dirty="0"/>
          </a:p>
        </p:txBody>
      </p:sp>
      <p:sp>
        <p:nvSpPr>
          <p:cNvPr id="11" name="ZoneTexte 10"/>
          <p:cNvSpPr txBox="1"/>
          <p:nvPr/>
        </p:nvSpPr>
        <p:spPr>
          <a:xfrm>
            <a:off x="8944793" y="2316541"/>
            <a:ext cx="3181082" cy="33239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Sauts, portés à bout de bras, étirement du corps vers le haut (arabesque, attitude…)  </a:t>
            </a:r>
          </a:p>
          <a:p>
            <a:r>
              <a:rPr lang="fr-FR" sz="2400" dirty="0" smtClean="0"/>
              <a:t>Pointes qui renforcent ces intentions et permettent de défier la gravité.</a:t>
            </a:r>
          </a:p>
          <a:p>
            <a:endParaRPr lang="fr-FR" dirty="0"/>
          </a:p>
        </p:txBody>
      </p:sp>
      <p:sp>
        <p:nvSpPr>
          <p:cNvPr id="2" name="Rectangle 1"/>
          <p:cNvSpPr/>
          <p:nvPr/>
        </p:nvSpPr>
        <p:spPr>
          <a:xfrm>
            <a:off x="6002195" y="6027000"/>
            <a:ext cx="60960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r>
              <a:rPr lang="fr-FR" dirty="0">
                <a:hlinkClick r:id="rId4"/>
              </a:rPr>
              <a:t>https://www.numeridanse.tv/videotheque-danse/le-lac-des-cygnes-0</a:t>
            </a:r>
            <a:endParaRPr lang="fr-FR" dirty="0"/>
          </a:p>
        </p:txBody>
      </p:sp>
    </p:spTree>
    <p:extLst>
      <p:ext uri="{BB962C8B-B14F-4D97-AF65-F5344CB8AC3E}">
        <p14:creationId xmlns:p14="http://schemas.microsoft.com/office/powerpoint/2010/main" val="1879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l'après midi d'un faun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718" y="965915"/>
            <a:ext cx="5980024" cy="3659568"/>
          </a:xfrm>
          <a:prstGeom prst="rect">
            <a:avLst/>
          </a:prstGeom>
          <a:noFill/>
          <a:ln>
            <a:noFill/>
          </a:ln>
        </p:spPr>
      </p:pic>
      <p:sp>
        <p:nvSpPr>
          <p:cNvPr id="5" name="ZoneTexte 4"/>
          <p:cNvSpPr txBox="1"/>
          <p:nvPr/>
        </p:nvSpPr>
        <p:spPr>
          <a:xfrm>
            <a:off x="6761410" y="369230"/>
            <a:ext cx="4893972"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b="1" i="1" u="sng" dirty="0"/>
              <a:t>L'après Midi d'un Faune</a:t>
            </a:r>
            <a:r>
              <a:rPr lang="fr-FR" sz="2400" dirty="0"/>
              <a:t>, </a:t>
            </a:r>
            <a:r>
              <a:rPr lang="fr-FR" sz="2400" dirty="0" err="1"/>
              <a:t>Vaslav</a:t>
            </a:r>
            <a:r>
              <a:rPr lang="fr-FR" sz="2400" dirty="0"/>
              <a:t> Nijinski, 1912 </a:t>
            </a:r>
          </a:p>
          <a:p>
            <a:endParaRPr lang="fr-FR" sz="2400" dirty="0"/>
          </a:p>
        </p:txBody>
      </p:sp>
      <p:sp>
        <p:nvSpPr>
          <p:cNvPr id="6" name="ZoneTexte 5"/>
          <p:cNvSpPr txBox="1"/>
          <p:nvPr/>
        </p:nvSpPr>
        <p:spPr>
          <a:xfrm>
            <a:off x="639718" y="5009881"/>
            <a:ext cx="9440214"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Abandon de </a:t>
            </a:r>
            <a:r>
              <a:rPr lang="fr-FR" sz="2400" dirty="0"/>
              <a:t>la tradition académique </a:t>
            </a:r>
            <a:r>
              <a:rPr lang="fr-FR" sz="2400" dirty="0" smtClean="0"/>
              <a:t>: plus </a:t>
            </a:r>
            <a:r>
              <a:rPr lang="fr-FR" sz="2400" dirty="0"/>
              <a:t>d’élévation du corps, plus d’arabesques, pas de pointes, pas de sauts, pas de portés, abandon des cinq positions et du vocabulaire </a:t>
            </a:r>
            <a:r>
              <a:rPr lang="fr-FR" sz="2400" dirty="0" smtClean="0"/>
              <a:t>codifié,</a:t>
            </a:r>
          </a:p>
          <a:p>
            <a:endParaRPr lang="fr-FR" sz="2400" dirty="0"/>
          </a:p>
        </p:txBody>
      </p:sp>
      <p:sp>
        <p:nvSpPr>
          <p:cNvPr id="7" name="ZoneTexte 6"/>
          <p:cNvSpPr txBox="1"/>
          <p:nvPr/>
        </p:nvSpPr>
        <p:spPr>
          <a:xfrm>
            <a:off x="7173531" y="2317159"/>
            <a:ext cx="4739426" cy="23083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Le corps ne cherche plus à s’extraire du sol au contraire, il accepte la gravité. En cela Nijinski pourrait bien être l’un des premiers danseurs modernes.</a:t>
            </a:r>
          </a:p>
          <a:p>
            <a:endParaRPr lang="fr-FR" sz="2400" dirty="0"/>
          </a:p>
        </p:txBody>
      </p:sp>
    </p:spTree>
    <p:extLst>
      <p:ext uri="{BB962C8B-B14F-4D97-AF65-F5344CB8AC3E}">
        <p14:creationId xmlns:p14="http://schemas.microsoft.com/office/powerpoint/2010/main" val="144574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isadora duncan&quot;"/>
          <p:cNvPicPr/>
          <p:nvPr/>
        </p:nvPicPr>
        <p:blipFill>
          <a:blip r:embed="rId2">
            <a:extLst>
              <a:ext uri="{28A0092B-C50C-407E-A947-70E740481C1C}">
                <a14:useLocalDpi xmlns:a14="http://schemas.microsoft.com/office/drawing/2010/main" val="0"/>
              </a:ext>
            </a:extLst>
          </a:blip>
          <a:srcRect/>
          <a:stretch>
            <a:fillRect/>
          </a:stretch>
        </p:blipFill>
        <p:spPr bwMode="auto">
          <a:xfrm>
            <a:off x="1717362" y="940158"/>
            <a:ext cx="3588734" cy="4778062"/>
          </a:xfrm>
          <a:prstGeom prst="rect">
            <a:avLst/>
          </a:prstGeom>
          <a:noFill/>
          <a:ln>
            <a:noFill/>
          </a:ln>
        </p:spPr>
      </p:pic>
      <p:sp>
        <p:nvSpPr>
          <p:cNvPr id="5" name="ZoneTexte 4"/>
          <p:cNvSpPr txBox="1"/>
          <p:nvPr/>
        </p:nvSpPr>
        <p:spPr>
          <a:xfrm>
            <a:off x="5628068" y="1693573"/>
            <a:ext cx="6181859" cy="25853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b="1" u="sng" dirty="0"/>
              <a:t>Isadora Duncan</a:t>
            </a:r>
            <a:r>
              <a:rPr lang="fr-FR" sz="2400" dirty="0"/>
              <a:t> (1877-1927</a:t>
            </a:r>
            <a:r>
              <a:rPr lang="fr-FR" sz="2400" dirty="0" smtClean="0"/>
              <a:t>)</a:t>
            </a:r>
          </a:p>
          <a:p>
            <a:endParaRPr lang="fr-FR" sz="2400" dirty="0"/>
          </a:p>
          <a:p>
            <a:r>
              <a:rPr lang="fr-FR" sz="2400" dirty="0" smtClean="0"/>
              <a:t>Elans </a:t>
            </a:r>
            <a:r>
              <a:rPr lang="fr-FR" sz="2400" dirty="0"/>
              <a:t>vers le haut, </a:t>
            </a:r>
            <a:endParaRPr lang="fr-FR" sz="2400" dirty="0" smtClean="0"/>
          </a:p>
          <a:p>
            <a:r>
              <a:rPr lang="fr-FR" sz="2400" dirty="0" smtClean="0"/>
              <a:t>Abandon </a:t>
            </a:r>
            <a:r>
              <a:rPr lang="fr-FR" sz="2400" dirty="0"/>
              <a:t>des pointes et </a:t>
            </a:r>
            <a:r>
              <a:rPr lang="fr-FR" sz="2400" dirty="0" smtClean="0"/>
              <a:t>ancrage </a:t>
            </a:r>
            <a:r>
              <a:rPr lang="fr-FR" sz="2400" dirty="0"/>
              <a:t>dans le sol, </a:t>
            </a:r>
            <a:endParaRPr lang="fr-FR" sz="2400" dirty="0" smtClean="0"/>
          </a:p>
          <a:p>
            <a:r>
              <a:rPr lang="fr-FR" sz="2400" dirty="0" smtClean="0"/>
              <a:t>Relation </a:t>
            </a:r>
            <a:r>
              <a:rPr lang="fr-FR" sz="2400" dirty="0"/>
              <a:t>à la terre, importance des éléments naturels dans </a:t>
            </a:r>
            <a:r>
              <a:rPr lang="fr-FR" sz="2400" dirty="0" smtClean="0"/>
              <a:t>le </a:t>
            </a:r>
            <a:r>
              <a:rPr lang="fr-FR" sz="2400" dirty="0"/>
              <a:t>travail.</a:t>
            </a:r>
          </a:p>
          <a:p>
            <a:endParaRPr lang="fr-FR" dirty="0"/>
          </a:p>
        </p:txBody>
      </p:sp>
      <p:sp>
        <p:nvSpPr>
          <p:cNvPr id="2" name="Rectangle 1"/>
          <p:cNvSpPr/>
          <p:nvPr/>
        </p:nvSpPr>
        <p:spPr>
          <a:xfrm>
            <a:off x="5404111" y="4879951"/>
            <a:ext cx="5839868" cy="369332"/>
          </a:xfrm>
          <a:prstGeom prst="rect">
            <a:avLst/>
          </a:prstGeom>
        </p:spPr>
        <p:txBody>
          <a:bodyPr wrap="none">
            <a:spAutoFit/>
          </a:bodyPr>
          <a:lstStyle/>
          <a:p>
            <a:r>
              <a:rPr lang="fr-FR" dirty="0">
                <a:hlinkClick r:id="rId3"/>
              </a:rPr>
              <a:t>https://www.numeridanse.tv/videotheque-danse/la-mere?s</a:t>
            </a:r>
            <a:endParaRPr lang="fr-FR" dirty="0"/>
          </a:p>
        </p:txBody>
      </p:sp>
    </p:spTree>
    <p:extLst>
      <p:ext uri="{BB962C8B-B14F-4D97-AF65-F5344CB8AC3E}">
        <p14:creationId xmlns:p14="http://schemas.microsoft.com/office/powerpoint/2010/main" val="4048805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doris humphrey&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32" y="887448"/>
            <a:ext cx="4452214" cy="5473522"/>
          </a:xfrm>
          <a:prstGeom prst="rect">
            <a:avLst/>
          </a:prstGeom>
          <a:noFill/>
          <a:ln>
            <a:noFill/>
          </a:ln>
        </p:spPr>
      </p:pic>
      <p:sp>
        <p:nvSpPr>
          <p:cNvPr id="5" name="ZoneTexte 4"/>
          <p:cNvSpPr txBox="1"/>
          <p:nvPr/>
        </p:nvSpPr>
        <p:spPr>
          <a:xfrm>
            <a:off x="5902608" y="735761"/>
            <a:ext cx="4675031"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a:t>
            </a:r>
            <a:r>
              <a:rPr lang="fr-FR" sz="2400" dirty="0" err="1"/>
              <a:t>Fall</a:t>
            </a:r>
            <a:r>
              <a:rPr lang="fr-FR" sz="2400" dirty="0"/>
              <a:t> and </a:t>
            </a:r>
            <a:r>
              <a:rPr lang="fr-FR" sz="2400" dirty="0" err="1"/>
              <a:t>recovery</a:t>
            </a:r>
            <a:r>
              <a:rPr lang="fr-FR" sz="2400" dirty="0"/>
              <a:t>". </a:t>
            </a:r>
            <a:r>
              <a:rPr lang="fr-FR" sz="2400" dirty="0" smtClean="0"/>
              <a:t>Tomber et se ressaisir.</a:t>
            </a:r>
          </a:p>
          <a:p>
            <a:endParaRPr lang="fr-FR" sz="2400" dirty="0" smtClean="0"/>
          </a:p>
          <a:p>
            <a:r>
              <a:rPr lang="fr-FR" sz="2400" dirty="0" smtClean="0"/>
              <a:t>«</a:t>
            </a:r>
            <a:r>
              <a:rPr lang="fr-FR" sz="2400" dirty="0"/>
              <a:t> </a:t>
            </a:r>
            <a:r>
              <a:rPr lang="fr-FR" sz="2400" dirty="0" smtClean="0"/>
              <a:t>T</a:t>
            </a:r>
            <a:r>
              <a:rPr lang="fr-FR" sz="2400" i="1" dirty="0" smtClean="0"/>
              <a:t>oute </a:t>
            </a:r>
            <a:r>
              <a:rPr lang="fr-FR" sz="2400" i="1" dirty="0"/>
              <a:t>ma technique se ramène à deux actes : s’écarter d’une position d’équilibre et y retourner ».  « La chute et le rétablissement sont la matière même du mouvement, le flux permanent qui circule à tout moment, même le plus </a:t>
            </a:r>
            <a:r>
              <a:rPr lang="fr-FR" sz="2400" i="1" dirty="0" smtClean="0"/>
              <a:t>intime, La danse existe dans l’arc entre deux morts.» </a:t>
            </a:r>
            <a:endParaRPr lang="fr-FR" sz="2400" dirty="0"/>
          </a:p>
        </p:txBody>
      </p:sp>
      <p:sp>
        <p:nvSpPr>
          <p:cNvPr id="7" name="ZoneTexte 6"/>
          <p:cNvSpPr txBox="1"/>
          <p:nvPr/>
        </p:nvSpPr>
        <p:spPr>
          <a:xfrm>
            <a:off x="1586039" y="564283"/>
            <a:ext cx="3606085" cy="646331"/>
          </a:xfrm>
          <a:prstGeom prst="rect">
            <a:avLst/>
          </a:prstGeom>
          <a:noFill/>
        </p:spPr>
        <p:txBody>
          <a:bodyPr wrap="square" rtlCol="0">
            <a:spAutoFit/>
          </a:bodyPr>
          <a:lstStyle/>
          <a:p>
            <a:r>
              <a:rPr lang="fr-FR" b="1" u="sng" dirty="0" smtClean="0"/>
              <a:t>Doris Humphrey</a:t>
            </a:r>
            <a:r>
              <a:rPr lang="fr-FR" dirty="0" smtClean="0"/>
              <a:t> (1895-1958) </a:t>
            </a:r>
          </a:p>
          <a:p>
            <a:endParaRPr lang="fr-FR" dirty="0"/>
          </a:p>
        </p:txBody>
      </p:sp>
      <p:sp>
        <p:nvSpPr>
          <p:cNvPr id="2" name="Rectangle 1"/>
          <p:cNvSpPr/>
          <p:nvPr/>
        </p:nvSpPr>
        <p:spPr>
          <a:xfrm>
            <a:off x="5192124" y="5968414"/>
            <a:ext cx="6096000" cy="646331"/>
          </a:xfrm>
          <a:prstGeom prst="rect">
            <a:avLst/>
          </a:prstGeom>
        </p:spPr>
        <p:txBody>
          <a:bodyPr>
            <a:spAutoFit/>
          </a:bodyPr>
          <a:lstStyle/>
          <a:p>
            <a:r>
              <a:rPr lang="fr-FR" dirty="0">
                <a:hlinkClick r:id="rId3"/>
              </a:rPr>
              <a:t>https://www.numeridanse.tv/videotheque-danse/partita-remontage-2016?s</a:t>
            </a:r>
            <a:endParaRPr lang="fr-FR" dirty="0"/>
          </a:p>
        </p:txBody>
      </p:sp>
    </p:spTree>
    <p:extLst>
      <p:ext uri="{BB962C8B-B14F-4D97-AF65-F5344CB8AC3E}">
        <p14:creationId xmlns:p14="http://schemas.microsoft.com/office/powerpoint/2010/main" val="2048357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Résultat de recherche d'images pour &quot;Mary Wigman, La danse de la sorcière,&quot;"/>
          <p:cNvPicPr/>
          <p:nvPr/>
        </p:nvPicPr>
        <p:blipFill>
          <a:blip r:embed="rId2">
            <a:extLst>
              <a:ext uri="{28A0092B-C50C-407E-A947-70E740481C1C}">
                <a14:useLocalDpi xmlns:a14="http://schemas.microsoft.com/office/drawing/2010/main" val="0"/>
              </a:ext>
            </a:extLst>
          </a:blip>
          <a:srcRect/>
          <a:stretch>
            <a:fillRect/>
          </a:stretch>
        </p:blipFill>
        <p:spPr bwMode="auto">
          <a:xfrm>
            <a:off x="643943" y="708338"/>
            <a:ext cx="6387921" cy="5640946"/>
          </a:xfrm>
          <a:prstGeom prst="rect">
            <a:avLst/>
          </a:prstGeom>
          <a:noFill/>
          <a:ln>
            <a:noFill/>
          </a:ln>
        </p:spPr>
      </p:pic>
      <p:sp>
        <p:nvSpPr>
          <p:cNvPr id="9" name="ZoneTexte 8"/>
          <p:cNvSpPr txBox="1"/>
          <p:nvPr/>
        </p:nvSpPr>
        <p:spPr>
          <a:xfrm>
            <a:off x="7559899" y="1365160"/>
            <a:ext cx="388942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b="1" u="sng" dirty="0"/>
              <a:t>Mary Wigman</a:t>
            </a:r>
            <a:r>
              <a:rPr lang="fr-FR" sz="2400" dirty="0"/>
              <a:t>, </a:t>
            </a:r>
            <a:endParaRPr lang="fr-FR" sz="2400" dirty="0" smtClean="0"/>
          </a:p>
          <a:p>
            <a:r>
              <a:rPr lang="fr-FR" sz="2400" i="1" dirty="0" smtClean="0"/>
              <a:t>La </a:t>
            </a:r>
            <a:r>
              <a:rPr lang="fr-FR" sz="2400" i="1" dirty="0"/>
              <a:t>danse de la sorcière</a:t>
            </a:r>
            <a:r>
              <a:rPr lang="fr-FR" sz="2400" dirty="0"/>
              <a:t>, 1914 </a:t>
            </a:r>
          </a:p>
        </p:txBody>
      </p:sp>
      <p:sp>
        <p:nvSpPr>
          <p:cNvPr id="11" name="ZoneTexte 10"/>
          <p:cNvSpPr txBox="1"/>
          <p:nvPr/>
        </p:nvSpPr>
        <p:spPr>
          <a:xfrm>
            <a:off x="7392473" y="3335628"/>
            <a:ext cx="4533364" cy="18466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smtClean="0"/>
              <a:t>L’assise est la surface </a:t>
            </a:r>
            <a:r>
              <a:rPr lang="fr-FR" sz="2400" dirty="0"/>
              <a:t>de sustentation, les appuis sur les ischions remplacent ceux des pieds. </a:t>
            </a:r>
          </a:p>
          <a:p>
            <a:endParaRPr lang="fr-FR" dirty="0"/>
          </a:p>
        </p:txBody>
      </p:sp>
      <p:sp>
        <p:nvSpPr>
          <p:cNvPr id="2" name="Rectangle 1"/>
          <p:cNvSpPr/>
          <p:nvPr/>
        </p:nvSpPr>
        <p:spPr>
          <a:xfrm>
            <a:off x="7263685" y="5439864"/>
            <a:ext cx="4481847" cy="646331"/>
          </a:xfrm>
          <a:prstGeom prst="rect">
            <a:avLst/>
          </a:prstGeom>
        </p:spPr>
        <p:txBody>
          <a:bodyPr wrap="square">
            <a:spAutoFit/>
          </a:bodyPr>
          <a:lstStyle/>
          <a:p>
            <a:r>
              <a:rPr lang="fr-FR" dirty="0">
                <a:hlinkClick r:id="rId3"/>
              </a:rPr>
              <a:t>https://www.numeridanse.tv/videotheque-danse/ecran-somnambule?s</a:t>
            </a:r>
            <a:endParaRPr lang="fr-FR" dirty="0"/>
          </a:p>
        </p:txBody>
      </p:sp>
    </p:spTree>
    <p:extLst>
      <p:ext uri="{BB962C8B-B14F-4D97-AF65-F5344CB8AC3E}">
        <p14:creationId xmlns:p14="http://schemas.microsoft.com/office/powerpoint/2010/main" val="2433241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approximate sonata William Forsyth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96" y="1352283"/>
            <a:ext cx="5169258" cy="4283052"/>
          </a:xfrm>
          <a:prstGeom prst="rect">
            <a:avLst/>
          </a:prstGeom>
          <a:noFill/>
          <a:ln>
            <a:noFill/>
          </a:ln>
        </p:spPr>
      </p:pic>
      <p:sp>
        <p:nvSpPr>
          <p:cNvPr id="5" name="ZoneTexte 4"/>
          <p:cNvSpPr txBox="1"/>
          <p:nvPr/>
        </p:nvSpPr>
        <p:spPr>
          <a:xfrm>
            <a:off x="1076996" y="566670"/>
            <a:ext cx="5885645" cy="1015663"/>
          </a:xfrm>
          <a:prstGeom prst="rect">
            <a:avLst/>
          </a:prstGeom>
          <a:noFill/>
        </p:spPr>
        <p:txBody>
          <a:bodyPr wrap="square" rtlCol="0">
            <a:spAutoFit/>
          </a:bodyPr>
          <a:lstStyle/>
          <a:p>
            <a:r>
              <a:rPr lang="fr-FR" sz="2400" b="1" u="sng" dirty="0"/>
              <a:t>William </a:t>
            </a:r>
            <a:r>
              <a:rPr lang="fr-FR" sz="2400" b="1" u="sng" dirty="0" err="1" smtClean="0"/>
              <a:t>Forsythe</a:t>
            </a:r>
            <a:r>
              <a:rPr lang="fr-FR" sz="2400" b="1" u="sng" dirty="0" smtClean="0"/>
              <a:t>, </a:t>
            </a:r>
            <a:r>
              <a:rPr lang="fr-FR" sz="2400" i="1" dirty="0" err="1"/>
              <a:t>Approximate</a:t>
            </a:r>
            <a:r>
              <a:rPr lang="fr-FR" sz="2400" i="1" dirty="0"/>
              <a:t> </a:t>
            </a:r>
            <a:r>
              <a:rPr lang="fr-FR" sz="2400" i="1" dirty="0" err="1"/>
              <a:t>Sonata</a:t>
            </a:r>
            <a:r>
              <a:rPr lang="fr-FR" sz="2400" i="1" dirty="0"/>
              <a:t>, </a:t>
            </a:r>
            <a:r>
              <a:rPr lang="fr-FR" sz="2400" dirty="0"/>
              <a:t>1996</a:t>
            </a:r>
          </a:p>
          <a:p>
            <a:endParaRPr lang="fr-FR" dirty="0"/>
          </a:p>
          <a:p>
            <a:endParaRPr lang="fr-FR" dirty="0"/>
          </a:p>
        </p:txBody>
      </p:sp>
      <p:sp>
        <p:nvSpPr>
          <p:cNvPr id="6" name="ZoneTexte 5"/>
          <p:cNvSpPr txBox="1"/>
          <p:nvPr/>
        </p:nvSpPr>
        <p:spPr>
          <a:xfrm>
            <a:off x="6516709" y="1957589"/>
            <a:ext cx="5164429"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fr-FR" sz="2400" dirty="0"/>
              <a:t>La danse </a:t>
            </a:r>
            <a:r>
              <a:rPr lang="fr-FR" sz="2400" dirty="0" smtClean="0"/>
              <a:t>« néoclassique » rupture avec </a:t>
            </a:r>
            <a:r>
              <a:rPr lang="fr-FR" sz="2400" dirty="0"/>
              <a:t>certains codes </a:t>
            </a:r>
            <a:r>
              <a:rPr lang="fr-FR" sz="2400" dirty="0" smtClean="0"/>
              <a:t> académiques:</a:t>
            </a:r>
          </a:p>
          <a:p>
            <a:r>
              <a:rPr lang="fr-FR" sz="2400" dirty="0" smtClean="0"/>
              <a:t>sortie </a:t>
            </a:r>
            <a:r>
              <a:rPr lang="fr-FR" sz="2400" dirty="0"/>
              <a:t>de l’axe </a:t>
            </a:r>
            <a:r>
              <a:rPr lang="fr-FR" sz="2400" dirty="0" smtClean="0"/>
              <a:t>vertical,</a:t>
            </a:r>
          </a:p>
          <a:p>
            <a:r>
              <a:rPr lang="fr-FR" sz="2400" dirty="0" smtClean="0"/>
              <a:t>le </a:t>
            </a:r>
            <a:r>
              <a:rPr lang="fr-FR" sz="2400" dirty="0"/>
              <a:t>référentiel </a:t>
            </a:r>
            <a:r>
              <a:rPr lang="fr-FR" sz="2400" dirty="0" smtClean="0"/>
              <a:t>d'espace </a:t>
            </a:r>
            <a:r>
              <a:rPr lang="fr-FR" sz="2400" dirty="0"/>
              <a:t>dessiné par les horizontales et les verticales est déplacé par des arabesques étirées, un travail de pointes hors de l'axe poussé parfois jusqu'au déséquilibre.</a:t>
            </a:r>
          </a:p>
          <a:p>
            <a:endParaRPr lang="fr-FR" sz="2400" dirty="0"/>
          </a:p>
        </p:txBody>
      </p:sp>
      <p:sp>
        <p:nvSpPr>
          <p:cNvPr id="2" name="Rectangle 1"/>
          <p:cNvSpPr/>
          <p:nvPr/>
        </p:nvSpPr>
        <p:spPr>
          <a:xfrm>
            <a:off x="5983562" y="5825925"/>
            <a:ext cx="5041573" cy="369332"/>
          </a:xfrm>
          <a:prstGeom prst="rect">
            <a:avLst/>
          </a:prstGeom>
        </p:spPr>
        <p:txBody>
          <a:bodyPr wrap="none">
            <a:spAutoFit/>
          </a:bodyPr>
          <a:lstStyle/>
          <a:p>
            <a:r>
              <a:rPr lang="fr-FR" dirty="0">
                <a:hlinkClick r:id="rId3"/>
              </a:rPr>
              <a:t>https://www.youtube.com/watch?v=ADbWyFGdiAo</a:t>
            </a:r>
            <a:endParaRPr lang="fr-FR" dirty="0"/>
          </a:p>
        </p:txBody>
      </p:sp>
    </p:spTree>
    <p:extLst>
      <p:ext uri="{BB962C8B-B14F-4D97-AF65-F5344CB8AC3E}">
        <p14:creationId xmlns:p14="http://schemas.microsoft.com/office/powerpoint/2010/main" val="3646468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26" y="1077506"/>
            <a:ext cx="6096000" cy="30637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spAutoFit/>
          </a:bodyPr>
          <a:lstStyle/>
          <a:p>
            <a:pPr>
              <a:lnSpc>
                <a:spcPct val="107000"/>
              </a:lnSpc>
              <a:spcAft>
                <a:spcPts val="800"/>
              </a:spcAft>
            </a:pPr>
            <a:r>
              <a:rPr lang="fr-FR" sz="2400" b="1" u="sng" dirty="0">
                <a:latin typeface="Calibri Light" panose="020F0302020204030204" pitchFamily="34" charset="0"/>
                <a:ea typeface="Calibri" panose="020F0502020204030204" pitchFamily="34" charset="0"/>
                <a:cs typeface="Times New Roman" panose="02020603050405020304" pitchFamily="18" charset="0"/>
              </a:rPr>
              <a:t>Merce </a:t>
            </a:r>
            <a:r>
              <a:rPr lang="fr-FR" sz="2400" b="1" u="sng" dirty="0" smtClean="0">
                <a:latin typeface="Calibri Light" panose="020F0302020204030204" pitchFamily="34" charset="0"/>
                <a:ea typeface="Calibri" panose="020F0502020204030204" pitchFamily="34" charset="0"/>
                <a:cs typeface="Times New Roman" panose="02020603050405020304" pitchFamily="18" charset="0"/>
              </a:rPr>
              <a:t>Cunningham</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Light" panose="020F0302020204030204" pitchFamily="34" charset="0"/>
                <a:ea typeface="Calibri" panose="020F0502020204030204" pitchFamily="34" charset="0"/>
                <a:cs typeface="Times New Roman" panose="02020603050405020304" pitchFamily="18" charset="0"/>
              </a:rPr>
              <a:t>Solo </a:t>
            </a:r>
            <a:r>
              <a:rPr lang="fr-FR" sz="2400" dirty="0">
                <a:latin typeface="Calibri Light" panose="020F0302020204030204" pitchFamily="34" charset="0"/>
                <a:ea typeface="Calibri" panose="020F0502020204030204" pitchFamily="34" charset="0"/>
                <a:cs typeface="Times New Roman" panose="02020603050405020304" pitchFamily="18" charset="0"/>
              </a:rPr>
              <a:t>qui interroge la notion d’appui et le déséquilibre. L’absence de préparation et d’amorti du mouvement impose au danseur des appuis solides, déséquilibre et reprise s’enchainent sans élan préparatoire.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SPLIT SIDES – MERCE CUNNINGHAM DANCE COMPANY DVD | Cheeky Monke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806" y="1504547"/>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69613" y="5021619"/>
            <a:ext cx="2310248" cy="461665"/>
          </a:xfrm>
          <a:prstGeom prst="rect">
            <a:avLst/>
          </a:prstGeom>
        </p:spPr>
        <p:txBody>
          <a:bodyPr wrap="none">
            <a:spAutoFit/>
          </a:bodyPr>
          <a:lstStyle/>
          <a:p>
            <a:r>
              <a:rPr lang="fr-FR" sz="2400" i="1" dirty="0">
                <a:latin typeface="Calibri Light" panose="020F0302020204030204" pitchFamily="34" charset="0"/>
                <a:ea typeface="Calibri" panose="020F0502020204030204" pitchFamily="34" charset="0"/>
                <a:cs typeface="Times New Roman" panose="02020603050405020304" pitchFamily="18" charset="0"/>
              </a:rPr>
              <a:t>Split </a:t>
            </a:r>
            <a:r>
              <a:rPr lang="fr-FR" sz="2400" i="1" dirty="0" err="1">
                <a:latin typeface="Calibri Light" panose="020F0302020204030204" pitchFamily="34" charset="0"/>
                <a:ea typeface="Calibri" panose="020F0502020204030204" pitchFamily="34" charset="0"/>
                <a:cs typeface="Times New Roman" panose="02020603050405020304" pitchFamily="18" charset="0"/>
              </a:rPr>
              <a:t>Sides</a:t>
            </a:r>
            <a:r>
              <a:rPr lang="fr-FR" sz="2400" dirty="0">
                <a:latin typeface="Calibri Light" panose="020F0302020204030204" pitchFamily="34" charset="0"/>
                <a:ea typeface="Calibri" panose="020F0502020204030204" pitchFamily="34" charset="0"/>
                <a:cs typeface="Times New Roman" panose="02020603050405020304" pitchFamily="18" charset="0"/>
              </a:rPr>
              <a:t> , 2003 </a:t>
            </a:r>
            <a:endParaRPr lang="fr-FR" sz="2400" dirty="0"/>
          </a:p>
        </p:txBody>
      </p:sp>
      <p:sp>
        <p:nvSpPr>
          <p:cNvPr id="4" name="Rectangle 3"/>
          <p:cNvSpPr/>
          <p:nvPr/>
        </p:nvSpPr>
        <p:spPr>
          <a:xfrm>
            <a:off x="2118571" y="5742835"/>
            <a:ext cx="5173019" cy="369332"/>
          </a:xfrm>
          <a:prstGeom prst="rect">
            <a:avLst/>
          </a:prstGeom>
        </p:spPr>
        <p:txBody>
          <a:bodyPr wrap="none">
            <a:spAutoFit/>
          </a:bodyPr>
          <a:lstStyle/>
          <a:p>
            <a:r>
              <a:rPr lang="fr-FR" dirty="0">
                <a:hlinkClick r:id="rId3"/>
              </a:rPr>
              <a:t>https://www.youtube.com/watch?v=yMCV61Wa7xM</a:t>
            </a:r>
            <a:endParaRPr lang="fr-FR" dirty="0"/>
          </a:p>
        </p:txBody>
      </p:sp>
    </p:spTree>
    <p:extLst>
      <p:ext uri="{BB962C8B-B14F-4D97-AF65-F5344CB8AC3E}">
        <p14:creationId xmlns:p14="http://schemas.microsoft.com/office/powerpoint/2010/main" val="245155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1358</Words>
  <Application>Microsoft Office PowerPoint</Application>
  <PresentationFormat>Grand écran</PresentationFormat>
  <Paragraphs>113</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SimSun</vt:lpstr>
      <vt:lpstr>Arial</vt:lpstr>
      <vt:lpstr>Calibri</vt:lpstr>
      <vt:lpstr>Calibri Light</vt:lpstr>
      <vt:lpstr>Times New Roman</vt:lpstr>
      <vt:lpstr>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MOREAU</dc:creator>
  <cp:lastModifiedBy>Myrto Andrianakou</cp:lastModifiedBy>
  <cp:revision>23</cp:revision>
  <dcterms:created xsi:type="dcterms:W3CDTF">2018-01-25T06:49:34Z</dcterms:created>
  <dcterms:modified xsi:type="dcterms:W3CDTF">2020-06-12T08:41:04Z</dcterms:modified>
</cp:coreProperties>
</file>